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Lst>
  <p:notesMasterIdLst>
    <p:notesMasterId r:id="rId23"/>
  </p:notesMasterIdLst>
  <p:sldIdLst>
    <p:sldId id="256" r:id="rId2"/>
    <p:sldId id="319" r:id="rId3"/>
    <p:sldId id="393" r:id="rId4"/>
    <p:sldId id="394" r:id="rId5"/>
    <p:sldId id="395" r:id="rId6"/>
    <p:sldId id="396" r:id="rId7"/>
    <p:sldId id="397" r:id="rId8"/>
    <p:sldId id="419" r:id="rId9"/>
    <p:sldId id="398" r:id="rId10"/>
    <p:sldId id="399" r:id="rId11"/>
    <p:sldId id="400" r:id="rId12"/>
    <p:sldId id="401" r:id="rId13"/>
    <p:sldId id="402" r:id="rId14"/>
    <p:sldId id="403" r:id="rId15"/>
    <p:sldId id="404" r:id="rId16"/>
    <p:sldId id="405" r:id="rId17"/>
    <p:sldId id="406" r:id="rId18"/>
    <p:sldId id="407" r:id="rId19"/>
    <p:sldId id="408" r:id="rId20"/>
    <p:sldId id="420" r:id="rId21"/>
    <p:sldId id="421" r:id="rId2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navarro" initials="dn" lastIdx="1" clrIdx="0">
    <p:extLst>
      <p:ext uri="{19B8F6BF-5375-455C-9EA6-DF929625EA0E}">
        <p15:presenceInfo xmlns:p15="http://schemas.microsoft.com/office/powerpoint/2012/main" userId="c61326b5466f70e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0A2C"/>
    <a:srgbClr val="9E022B"/>
    <a:srgbClr val="B8B8B8"/>
    <a:srgbClr val="8F8F8F"/>
    <a:srgbClr val="888888"/>
    <a:srgbClr val="767676"/>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96" d="100"/>
          <a:sy n="96" d="100"/>
        </p:scale>
        <p:origin x="712"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4-27T22:35:28.172" idx="1">
    <p:pos x="6304" y="279"/>
    <p:text/>
    <p:extLst>
      <p:ext uri="{C676402C-5697-4E1C-873F-D02D1690AC5C}">
        <p15:threadingInfo xmlns:p15="http://schemas.microsoft.com/office/powerpoint/2012/main" timeZoneBias="30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BE693A-A059-4AEE-9495-B78C9CFA8898}" type="datetimeFigureOut">
              <a:rPr lang="es-CO" smtClean="0"/>
              <a:t>29/04/2021</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D3AD5B-88A4-42E4-9EE2-18CFFA52744F}" type="slidenum">
              <a:rPr lang="es-CO" smtClean="0"/>
              <a:t>‹Nº›</a:t>
            </a:fld>
            <a:endParaRPr lang="es-CO"/>
          </a:p>
        </p:txBody>
      </p:sp>
    </p:spTree>
    <p:extLst>
      <p:ext uri="{BB962C8B-B14F-4D97-AF65-F5344CB8AC3E}">
        <p14:creationId xmlns:p14="http://schemas.microsoft.com/office/powerpoint/2010/main" val="2269515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9.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8.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9.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0.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1.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2.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3.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4.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5.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6.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en.wikipedia.org/wiki/Bromine" TargetMode="External"/><Relationship Id="rId13" Type="http://schemas.openxmlformats.org/officeDocument/2006/relationships/hyperlink" Target="https://es.wikipedia.org/wiki/Led#cite_note-7" TargetMode="External"/><Relationship Id="rId18" Type="http://schemas.openxmlformats.org/officeDocument/2006/relationships/hyperlink" Target="https://es.wikipedia.org/wiki/Uni%C3%B3n_PN" TargetMode="External"/><Relationship Id="rId3" Type="http://schemas.openxmlformats.org/officeDocument/2006/relationships/hyperlink" Target="https://en.wikipedia.org/wiki/Incandescent_light_bulb" TargetMode="External"/><Relationship Id="rId21" Type="http://schemas.openxmlformats.org/officeDocument/2006/relationships/hyperlink" Target="https://es.wikipedia.org/wiki/Electr%C3%B3n" TargetMode="External"/><Relationship Id="rId7" Type="http://schemas.openxmlformats.org/officeDocument/2006/relationships/hyperlink" Target="https://en.wikipedia.org/wiki/Iodine" TargetMode="External"/><Relationship Id="rId12" Type="http://schemas.openxmlformats.org/officeDocument/2006/relationships/hyperlink" Target="https://es.wikipedia.org/wiki/Led#cite_note-6" TargetMode="External"/><Relationship Id="rId17" Type="http://schemas.openxmlformats.org/officeDocument/2006/relationships/hyperlink" Target="https://es.wikipedia.org/wiki/Pin_(electr%C3%B3nica)" TargetMode="External"/><Relationship Id="rId25" Type="http://schemas.openxmlformats.org/officeDocument/2006/relationships/hyperlink" Target="https://es.wikipedia.org/wiki/Banda_prohibida" TargetMode="External"/><Relationship Id="rId2" Type="http://schemas.openxmlformats.org/officeDocument/2006/relationships/slide" Target="../slides/slide17.xml"/><Relationship Id="rId16" Type="http://schemas.openxmlformats.org/officeDocument/2006/relationships/hyperlink" Target="https://es.wikipedia.org/wiki/Semiconductor" TargetMode="External"/><Relationship Id="rId20" Type="http://schemas.openxmlformats.org/officeDocument/2006/relationships/hyperlink" Target="https://es.wikipedia.org/wiki/Tensi%C3%B3n_(electricidad)" TargetMode="External"/><Relationship Id="rId1" Type="http://schemas.openxmlformats.org/officeDocument/2006/relationships/notesMaster" Target="../notesMasters/notesMaster1.xml"/><Relationship Id="rId6" Type="http://schemas.openxmlformats.org/officeDocument/2006/relationships/hyperlink" Target="https://en.wikipedia.org/wiki/Halogen" TargetMode="External"/><Relationship Id="rId11" Type="http://schemas.openxmlformats.org/officeDocument/2006/relationships/hyperlink" Target="https://en.wikipedia.org/wiki/Oxidation" TargetMode="External"/><Relationship Id="rId24" Type="http://schemas.openxmlformats.org/officeDocument/2006/relationships/hyperlink" Target="https://es.wikipedia.org/wiki/Electroluminiscencia" TargetMode="External"/><Relationship Id="rId5" Type="http://schemas.openxmlformats.org/officeDocument/2006/relationships/hyperlink" Target="https://en.wikipedia.org/wiki/Inert_gas" TargetMode="External"/><Relationship Id="rId15" Type="http://schemas.openxmlformats.org/officeDocument/2006/relationships/hyperlink" Target="https://es.wikipedia.org/wiki/Luz" TargetMode="External"/><Relationship Id="rId23" Type="http://schemas.openxmlformats.org/officeDocument/2006/relationships/hyperlink" Target="https://es.wikipedia.org/wiki/Fot%C3%B3n" TargetMode="External"/><Relationship Id="rId10" Type="http://schemas.openxmlformats.org/officeDocument/2006/relationships/hyperlink" Target="https://en.wikipedia.org/wiki/Halogen_lamp#Halogen_cycle" TargetMode="External"/><Relationship Id="rId19" Type="http://schemas.openxmlformats.org/officeDocument/2006/relationships/hyperlink" Target="https://es.wikipedia.org/wiki/Led#cite_note-8" TargetMode="External"/><Relationship Id="rId4" Type="http://schemas.openxmlformats.org/officeDocument/2006/relationships/hyperlink" Target="https://en.wikipedia.org/wiki/Tungsten_filament" TargetMode="External"/><Relationship Id="rId9" Type="http://schemas.openxmlformats.org/officeDocument/2006/relationships/hyperlink" Target="https://en.wikipedia.org/wiki/Tungsten" TargetMode="External"/><Relationship Id="rId14" Type="http://schemas.openxmlformats.org/officeDocument/2006/relationships/hyperlink" Target="https://es.wikipedia.org/wiki/Idioma_ingl%C3%A9s" TargetMode="External"/><Relationship Id="rId22" Type="http://schemas.openxmlformats.org/officeDocument/2006/relationships/hyperlink" Target="https://es.wikipedia.org/wiki/Hueco_de_electr%C3%B3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9</a:t>
            </a:fld>
            <a:endParaRPr lang="es-CO"/>
          </a:p>
        </p:txBody>
      </p:sp>
    </p:spTree>
    <p:extLst>
      <p:ext uri="{BB962C8B-B14F-4D97-AF65-F5344CB8AC3E}">
        <p14:creationId xmlns:p14="http://schemas.microsoft.com/office/powerpoint/2010/main" val="19563018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18</a:t>
            </a:fld>
            <a:endParaRPr lang="es-CO"/>
          </a:p>
        </p:txBody>
      </p:sp>
    </p:spTree>
    <p:extLst>
      <p:ext uri="{BB962C8B-B14F-4D97-AF65-F5344CB8AC3E}">
        <p14:creationId xmlns:p14="http://schemas.microsoft.com/office/powerpoint/2010/main" val="36645389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19</a:t>
            </a:fld>
            <a:endParaRPr lang="es-CO"/>
          </a:p>
        </p:txBody>
      </p:sp>
    </p:spTree>
    <p:extLst>
      <p:ext uri="{BB962C8B-B14F-4D97-AF65-F5344CB8AC3E}">
        <p14:creationId xmlns:p14="http://schemas.microsoft.com/office/powerpoint/2010/main" val="2497483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10</a:t>
            </a:fld>
            <a:endParaRPr lang="es-CO"/>
          </a:p>
        </p:txBody>
      </p:sp>
    </p:spTree>
    <p:extLst>
      <p:ext uri="{BB962C8B-B14F-4D97-AF65-F5344CB8AC3E}">
        <p14:creationId xmlns:p14="http://schemas.microsoft.com/office/powerpoint/2010/main" val="562341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11</a:t>
            </a:fld>
            <a:endParaRPr lang="es-CO"/>
          </a:p>
        </p:txBody>
      </p:sp>
    </p:spTree>
    <p:extLst>
      <p:ext uri="{BB962C8B-B14F-4D97-AF65-F5344CB8AC3E}">
        <p14:creationId xmlns:p14="http://schemas.microsoft.com/office/powerpoint/2010/main" val="2981446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12</a:t>
            </a:fld>
            <a:endParaRPr lang="es-CO"/>
          </a:p>
        </p:txBody>
      </p:sp>
    </p:spTree>
    <p:extLst>
      <p:ext uri="{BB962C8B-B14F-4D97-AF65-F5344CB8AC3E}">
        <p14:creationId xmlns:p14="http://schemas.microsoft.com/office/powerpoint/2010/main" val="3514193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13</a:t>
            </a:fld>
            <a:endParaRPr lang="es-CO"/>
          </a:p>
        </p:txBody>
      </p:sp>
    </p:spTree>
    <p:extLst>
      <p:ext uri="{BB962C8B-B14F-4D97-AF65-F5344CB8AC3E}">
        <p14:creationId xmlns:p14="http://schemas.microsoft.com/office/powerpoint/2010/main" val="4139350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14</a:t>
            </a:fld>
            <a:endParaRPr lang="es-CO"/>
          </a:p>
        </p:txBody>
      </p:sp>
    </p:spTree>
    <p:extLst>
      <p:ext uri="{BB962C8B-B14F-4D97-AF65-F5344CB8AC3E}">
        <p14:creationId xmlns:p14="http://schemas.microsoft.com/office/powerpoint/2010/main" val="1506820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15</a:t>
            </a:fld>
            <a:endParaRPr lang="es-CO"/>
          </a:p>
        </p:txBody>
      </p:sp>
    </p:spTree>
    <p:extLst>
      <p:ext uri="{BB962C8B-B14F-4D97-AF65-F5344CB8AC3E}">
        <p14:creationId xmlns:p14="http://schemas.microsoft.com/office/powerpoint/2010/main" val="1887827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16</a:t>
            </a:fld>
            <a:endParaRPr lang="es-CO"/>
          </a:p>
        </p:txBody>
      </p:sp>
    </p:spTree>
    <p:extLst>
      <p:ext uri="{BB962C8B-B14F-4D97-AF65-F5344CB8AC3E}">
        <p14:creationId xmlns:p14="http://schemas.microsoft.com/office/powerpoint/2010/main" val="3254880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Fluorescente: </a:t>
            </a:r>
            <a:r>
              <a:rPr lang="es-ES" dirty="0"/>
              <a:t>Hg, Ar y Ne, excitándolos, los que emitirán luz al </a:t>
            </a:r>
            <a:r>
              <a:rPr lang="es-ES" dirty="0" err="1"/>
              <a:t>desexcitarse</a:t>
            </a:r>
            <a:r>
              <a:rPr lang="es-ES" dirty="0"/>
              <a:t>, principalmente en la región del ultravioleta (UV). </a:t>
            </a:r>
          </a:p>
          <a:p>
            <a:endParaRPr lang="es-ES" dirty="0"/>
          </a:p>
          <a:p>
            <a:r>
              <a:rPr lang="es-ES" dirty="0"/>
              <a:t>Halógena: i</a:t>
            </a:r>
            <a:r>
              <a:rPr lang="en-US" dirty="0" err="1">
                <a:hlinkClick r:id="rId3" tooltip="Incandescent light bulb"/>
              </a:rPr>
              <a:t>ncandescent</a:t>
            </a:r>
            <a:r>
              <a:rPr lang="en-US" dirty="0">
                <a:hlinkClick r:id="rId3" tooltip="Incandescent light bulb"/>
              </a:rPr>
              <a:t> lamp</a:t>
            </a:r>
            <a:r>
              <a:rPr lang="en-US" dirty="0"/>
              <a:t> consisting of a </a:t>
            </a:r>
            <a:r>
              <a:rPr lang="en-US" dirty="0">
                <a:hlinkClick r:id="rId4" tooltip="Tungsten filament"/>
              </a:rPr>
              <a:t>tungsten filament</a:t>
            </a:r>
            <a:r>
              <a:rPr lang="en-US" dirty="0"/>
              <a:t> sealed into a compact transparent envelope that is filled with a mixture of an </a:t>
            </a:r>
            <a:r>
              <a:rPr lang="en-US" dirty="0">
                <a:hlinkClick r:id="rId5" tooltip="Inert gas"/>
              </a:rPr>
              <a:t>inert gas</a:t>
            </a:r>
            <a:r>
              <a:rPr lang="en-US" dirty="0"/>
              <a:t> and a small amount of a </a:t>
            </a:r>
            <a:r>
              <a:rPr lang="en-US" dirty="0">
                <a:hlinkClick r:id="rId6" tooltip="Halogen"/>
              </a:rPr>
              <a:t>halogen</a:t>
            </a:r>
            <a:r>
              <a:rPr lang="en-US" dirty="0"/>
              <a:t> such as </a:t>
            </a:r>
            <a:r>
              <a:rPr lang="en-US" dirty="0">
                <a:hlinkClick r:id="rId7" tooltip="Iodine"/>
              </a:rPr>
              <a:t>iodine</a:t>
            </a:r>
            <a:r>
              <a:rPr lang="en-US" dirty="0"/>
              <a:t> or </a:t>
            </a:r>
            <a:r>
              <a:rPr lang="en-US" dirty="0">
                <a:hlinkClick r:id="rId8" tooltip="Bromine"/>
              </a:rPr>
              <a:t>bromine</a:t>
            </a:r>
            <a:r>
              <a:rPr lang="en-US" dirty="0"/>
              <a:t>. The combination of the halogen gas and the </a:t>
            </a:r>
            <a:r>
              <a:rPr lang="en-US" dirty="0">
                <a:hlinkClick r:id="rId9" tooltip="Tungsten"/>
              </a:rPr>
              <a:t>tungsten</a:t>
            </a:r>
            <a:r>
              <a:rPr lang="en-US" dirty="0"/>
              <a:t> filament produces a </a:t>
            </a:r>
            <a:r>
              <a:rPr lang="en-US" dirty="0">
                <a:hlinkClick r:id="rId10"/>
              </a:rPr>
              <a:t>halogen cycle</a:t>
            </a:r>
            <a:r>
              <a:rPr lang="en-US" dirty="0"/>
              <a:t> chemical reaction which redeposits evaporated tungsten to the filament, increasing its life and maintaining the clarity of the envelope.</a:t>
            </a:r>
          </a:p>
          <a:p>
            <a:endParaRPr lang="en-US" dirty="0"/>
          </a:p>
          <a:p>
            <a:r>
              <a:rPr lang="en-US" dirty="0" err="1"/>
              <a:t>Incandescente</a:t>
            </a:r>
            <a:r>
              <a:rPr lang="en-US" dirty="0"/>
              <a:t>: The filament is enclosed in a glass bulb with a vacuum or inert gas to protect the filament from </a:t>
            </a:r>
            <a:r>
              <a:rPr lang="en-US" dirty="0">
                <a:hlinkClick r:id="rId11" tooltip="Oxidation"/>
              </a:rPr>
              <a:t>oxidation</a:t>
            </a:r>
            <a:r>
              <a:rPr lang="en-US" dirty="0"/>
              <a:t>.</a:t>
            </a:r>
          </a:p>
          <a:p>
            <a:endParaRPr lang="en-US" dirty="0"/>
          </a:p>
          <a:p>
            <a:r>
              <a:rPr lang="en-US" dirty="0"/>
              <a:t>LED: </a:t>
            </a:r>
            <a:r>
              <a:rPr lang="es-ES" dirty="0"/>
              <a:t>Un </a:t>
            </a:r>
            <a:r>
              <a:rPr lang="es-ES" b="1" dirty="0"/>
              <a:t>diodo emisor de luz</a:t>
            </a:r>
            <a:r>
              <a:rPr lang="es-ES" dirty="0"/>
              <a:t> o </a:t>
            </a:r>
            <a:r>
              <a:rPr lang="es-ES" b="1" dirty="0"/>
              <a:t>led</a:t>
            </a:r>
            <a:r>
              <a:rPr lang="es-ES" baseline="30000" dirty="0">
                <a:hlinkClick r:id="rId12"/>
              </a:rPr>
              <a:t>6</a:t>
            </a:r>
            <a:r>
              <a:rPr lang="es-ES" dirty="0"/>
              <a:t>​</a:t>
            </a:r>
            <a:r>
              <a:rPr lang="es-ES" baseline="30000" dirty="0">
                <a:hlinkClick r:id="rId13"/>
              </a:rPr>
              <a:t>n 1</a:t>
            </a:r>
            <a:r>
              <a:rPr lang="es-ES" dirty="0"/>
              <a:t>​ (también conocido por la sigla LED, del </a:t>
            </a:r>
            <a:r>
              <a:rPr lang="es-ES" dirty="0">
                <a:hlinkClick r:id="rId14" tooltip="Idioma inglés"/>
              </a:rPr>
              <a:t>inglés</a:t>
            </a:r>
            <a:r>
              <a:rPr lang="es-ES" dirty="0"/>
              <a:t> </a:t>
            </a:r>
            <a:r>
              <a:rPr lang="es-ES" i="1" dirty="0"/>
              <a:t>light-</a:t>
            </a:r>
            <a:r>
              <a:rPr lang="es-ES" i="1" dirty="0" err="1"/>
              <a:t>emitting</a:t>
            </a:r>
            <a:r>
              <a:rPr lang="es-ES" i="1" dirty="0"/>
              <a:t> </a:t>
            </a:r>
            <a:r>
              <a:rPr lang="es-ES" i="1" dirty="0" err="1"/>
              <a:t>diode</a:t>
            </a:r>
            <a:r>
              <a:rPr lang="es-ES" dirty="0"/>
              <a:t>) es una fuente de </a:t>
            </a:r>
            <a:r>
              <a:rPr lang="es-ES" dirty="0">
                <a:hlinkClick r:id="rId15" tooltip="Luz"/>
              </a:rPr>
              <a:t>luz</a:t>
            </a:r>
            <a:r>
              <a:rPr lang="es-ES" dirty="0"/>
              <a:t> constituida por un material </a:t>
            </a:r>
            <a:r>
              <a:rPr lang="es-ES" dirty="0">
                <a:hlinkClick r:id="rId16" tooltip="Semiconductor"/>
              </a:rPr>
              <a:t>semiconductor</a:t>
            </a:r>
            <a:r>
              <a:rPr lang="es-ES" dirty="0"/>
              <a:t> dotado de dos </a:t>
            </a:r>
            <a:r>
              <a:rPr lang="es-ES" dirty="0">
                <a:hlinkClick r:id="rId17" tooltip="Pin (electrónica)"/>
              </a:rPr>
              <a:t>terminales</a:t>
            </a:r>
            <a:r>
              <a:rPr lang="es-ES" dirty="0"/>
              <a:t>. Se trata de un diodo de </a:t>
            </a:r>
            <a:r>
              <a:rPr lang="es-ES" dirty="0">
                <a:hlinkClick r:id="rId18" tooltip="Unión PN"/>
              </a:rPr>
              <a:t>unión p-n</a:t>
            </a:r>
            <a:r>
              <a:rPr lang="es-ES" dirty="0"/>
              <a:t>, que emite luz cuando está activado.</a:t>
            </a:r>
            <a:r>
              <a:rPr lang="es-ES" baseline="30000" dirty="0">
                <a:hlinkClick r:id="rId19"/>
              </a:rPr>
              <a:t>7</a:t>
            </a:r>
            <a:r>
              <a:rPr lang="es-ES" dirty="0"/>
              <a:t>​ Si se aplica una </a:t>
            </a:r>
            <a:r>
              <a:rPr lang="es-ES" dirty="0">
                <a:hlinkClick r:id="rId20" tooltip="Tensión (electricidad)"/>
              </a:rPr>
              <a:t>tensión</a:t>
            </a:r>
            <a:r>
              <a:rPr lang="es-ES" dirty="0"/>
              <a:t> adecuada a los terminales, los </a:t>
            </a:r>
            <a:r>
              <a:rPr lang="es-ES" dirty="0">
                <a:hlinkClick r:id="rId21" tooltip="Electrón"/>
              </a:rPr>
              <a:t>electrones</a:t>
            </a:r>
            <a:r>
              <a:rPr lang="es-ES" dirty="0"/>
              <a:t> se recombinan con los </a:t>
            </a:r>
            <a:r>
              <a:rPr lang="es-ES" dirty="0">
                <a:hlinkClick r:id="rId22" tooltip="Hueco de electrón"/>
              </a:rPr>
              <a:t>huecos</a:t>
            </a:r>
            <a:r>
              <a:rPr lang="es-ES" dirty="0"/>
              <a:t> en la región de la </a:t>
            </a:r>
            <a:r>
              <a:rPr lang="es-ES" dirty="0">
                <a:hlinkClick r:id="rId18" tooltip="Unión PN"/>
              </a:rPr>
              <a:t>unión p-n</a:t>
            </a:r>
            <a:r>
              <a:rPr lang="es-ES" dirty="0"/>
              <a:t> del dispositivo, liberando energía en forma de </a:t>
            </a:r>
            <a:r>
              <a:rPr lang="es-ES" dirty="0">
                <a:hlinkClick r:id="rId23" tooltip="Fotón"/>
              </a:rPr>
              <a:t>fotones</a:t>
            </a:r>
            <a:r>
              <a:rPr lang="es-ES" dirty="0"/>
              <a:t>. Este efecto se denomina </a:t>
            </a:r>
            <a:r>
              <a:rPr lang="es-ES" dirty="0">
                <a:hlinkClick r:id="rId24"/>
              </a:rPr>
              <a:t>electroluminiscencia</a:t>
            </a:r>
            <a:r>
              <a:rPr lang="es-ES" dirty="0"/>
              <a:t>, y el color de la luz generada (que depende de la energía de los </a:t>
            </a:r>
            <a:r>
              <a:rPr lang="es-ES" dirty="0">
                <a:hlinkClick r:id="rId23" tooltip="Fotón"/>
              </a:rPr>
              <a:t>fotones</a:t>
            </a:r>
            <a:r>
              <a:rPr lang="es-ES" dirty="0"/>
              <a:t> emitidos) viene determinado por la </a:t>
            </a:r>
            <a:r>
              <a:rPr lang="es-ES" dirty="0">
                <a:hlinkClick r:id="rId25" tooltip="Banda prohibida"/>
              </a:rPr>
              <a:t>anchura de la banda</a:t>
            </a:r>
            <a:r>
              <a:rPr lang="es-ES" dirty="0"/>
              <a:t> prohibida del semiconductor</a:t>
            </a:r>
            <a:endParaRPr lang="es-CO" dirty="0"/>
          </a:p>
        </p:txBody>
      </p:sp>
      <p:sp>
        <p:nvSpPr>
          <p:cNvPr id="4" name="Marcador de número de diapositiva 3"/>
          <p:cNvSpPr>
            <a:spLocks noGrp="1"/>
          </p:cNvSpPr>
          <p:nvPr>
            <p:ph type="sldNum" sz="quarter" idx="5"/>
          </p:nvPr>
        </p:nvSpPr>
        <p:spPr/>
        <p:txBody>
          <a:bodyPr/>
          <a:lstStyle/>
          <a:p>
            <a:fld id="{4FD3AD5B-88A4-42E4-9EE2-18CFFA52744F}" type="slidenum">
              <a:rPr lang="es-CO" smtClean="0"/>
              <a:t>17</a:t>
            </a:fld>
            <a:endParaRPr lang="es-CO"/>
          </a:p>
        </p:txBody>
      </p:sp>
    </p:spTree>
    <p:extLst>
      <p:ext uri="{BB962C8B-B14F-4D97-AF65-F5344CB8AC3E}">
        <p14:creationId xmlns:p14="http://schemas.microsoft.com/office/powerpoint/2010/main" val="3882204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0CE95A-AFB1-4AA3-8B5F-E7A9AF3732F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E03F9D86-2DC3-4F59-8A4E-C0AEFC711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D8CBE9BF-9DE4-4162-9BD7-7326931F5DB5}"/>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48889555-FE2A-46E8-BDAB-9896456A5594}"/>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2BF1182E-8BB1-4F7B-B351-141771B422B2}"/>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293743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425532-D936-4AA6-9F85-2C31248D7E7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8C7090-5F12-48B2-8E8A-6386755E593C}"/>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6F3F239-9929-4752-8EF8-3849043E4918}"/>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22EF618C-4062-4559-BB2C-36B490E3E086}"/>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FD774064-60C7-4E61-B668-F033C80A3DCB}"/>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289793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9B858C3-5D8D-4FC9-8AFF-A22E238BA06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DC991C48-D9FC-41F8-B84A-631B84D40E5C}"/>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DAA10D5-4570-489F-87F8-99E669DDF194}"/>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53CAFD80-0DE8-4A54-A4CE-6BE238440149}"/>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1725B4A9-A63E-4E27-AE19-89B83F336583}"/>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802765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cxnSp>
        <p:nvCxnSpPr>
          <p:cNvPr id="8" name="Conector recto 7">
            <a:extLst>
              <a:ext uri="{FF2B5EF4-FFF2-40B4-BE49-F238E27FC236}">
                <a16:creationId xmlns:a16="http://schemas.microsoft.com/office/drawing/2014/main" id="{A73B10A0-9C51-F149-B66D-BE177729CECC}"/>
              </a:ext>
            </a:extLst>
          </p:cNvPr>
          <p:cNvCxnSpPr>
            <a:cxnSpLocks/>
          </p:cNvCxnSpPr>
          <p:nvPr userDrawn="1"/>
        </p:nvCxnSpPr>
        <p:spPr>
          <a:xfrm flipH="1">
            <a:off x="0" y="6444846"/>
            <a:ext cx="9645749" cy="0"/>
          </a:xfrm>
          <a:prstGeom prst="line">
            <a:avLst/>
          </a:prstGeom>
          <a:ln w="38100">
            <a:solidFill>
              <a:srgbClr val="C20140"/>
            </a:solidFill>
            <a:headEnd type="oval"/>
            <a:tailEnd type="none"/>
          </a:ln>
        </p:spPr>
        <p:style>
          <a:lnRef idx="1">
            <a:schemeClr val="accent1"/>
          </a:lnRef>
          <a:fillRef idx="0">
            <a:schemeClr val="accent1"/>
          </a:fillRef>
          <a:effectRef idx="0">
            <a:schemeClr val="accent1"/>
          </a:effectRef>
          <a:fontRef idx="minor">
            <a:schemeClr val="tx1"/>
          </a:fontRef>
        </p:style>
      </p:cxnSp>
      <p:pic>
        <p:nvPicPr>
          <p:cNvPr id="9" name="Imagen 8">
            <a:extLst>
              <a:ext uri="{FF2B5EF4-FFF2-40B4-BE49-F238E27FC236}">
                <a16:creationId xmlns:a16="http://schemas.microsoft.com/office/drawing/2014/main" id="{74338E5E-5E6E-4549-A21F-13E0216786D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97819" y="0"/>
            <a:ext cx="1133475" cy="1133475"/>
          </a:xfrm>
          <a:prstGeom prst="rect">
            <a:avLst/>
          </a:prstGeom>
        </p:spPr>
      </p:pic>
      <p:pic>
        <p:nvPicPr>
          <p:cNvPr id="14" name="Imagen 13">
            <a:extLst>
              <a:ext uri="{FF2B5EF4-FFF2-40B4-BE49-F238E27FC236}">
                <a16:creationId xmlns:a16="http://schemas.microsoft.com/office/drawing/2014/main" id="{9B756A29-28EB-2147-B656-DD460583991C}"/>
              </a:ext>
            </a:extLst>
          </p:cNvPr>
          <p:cNvPicPr>
            <a:picLocks noChangeAspect="1"/>
          </p:cNvPicPr>
          <p:nvPr userDrawn="1"/>
        </p:nvPicPr>
        <p:blipFill>
          <a:blip r:embed="rId3"/>
          <a:stretch>
            <a:fillRect/>
          </a:stretch>
        </p:blipFill>
        <p:spPr>
          <a:xfrm>
            <a:off x="9943269" y="6248245"/>
            <a:ext cx="1909100" cy="393202"/>
          </a:xfrm>
          <a:prstGeom prst="rect">
            <a:avLst/>
          </a:prstGeom>
        </p:spPr>
      </p:pic>
    </p:spTree>
    <p:extLst>
      <p:ext uri="{BB962C8B-B14F-4D97-AF65-F5344CB8AC3E}">
        <p14:creationId xmlns:p14="http://schemas.microsoft.com/office/powerpoint/2010/main" val="3421470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446F45-26DE-4DBA-92E4-C8450602481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687AFAD-2004-45D6-8A9C-D0EBBF42234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FE44813-D87F-4B9E-88A9-7C758A8678C5}"/>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82173CD0-53E4-49FE-95EF-CE2E20729052}"/>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3B2C77EC-284A-445A-B2D8-F3E6EB8DBBFB}"/>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4254299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5BA2DE-57D3-413A-B8C7-3C8666FAD5F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D23447D-A984-4354-A920-B879CEFFD2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004AE7C-EE78-4691-A824-DC5EC2ECE4DE}"/>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F8626589-41AA-4644-B0F0-58C5D889CB2E}"/>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C762C75F-556A-4188-A31D-0C23D8D8F82F}"/>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407258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95EC2C-666C-4DC9-8A1B-1C20E3207FC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39B60A6A-BF50-4AEE-AC91-EA3F4031FEB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7AB9AEB0-0848-4E3D-B07B-B66C09EC136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2413B17-795D-4EEC-9D19-D84C457B9D71}"/>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6" name="Marcador de pie de página 5">
            <a:extLst>
              <a:ext uri="{FF2B5EF4-FFF2-40B4-BE49-F238E27FC236}">
                <a16:creationId xmlns:a16="http://schemas.microsoft.com/office/drawing/2014/main" id="{8FAF0629-712F-4948-B870-6200A3BBC1A4}"/>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1E54F4F-1807-4DA8-8B98-3976F062411E}"/>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2036543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FE0439-BC71-4290-8CF2-1721A77EF74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CECACAC-FD10-486F-8961-179044FA8C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021D551-D44B-40D0-9709-299AB3216EAD}"/>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4EB122A7-4F0C-4D15-B965-C66AA53B8A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9EF24C4-A336-471E-BF66-5B79DE71EF7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DADDC0B-DFFA-466B-A82C-7692E46EAF1E}"/>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8" name="Marcador de pie de página 7">
            <a:extLst>
              <a:ext uri="{FF2B5EF4-FFF2-40B4-BE49-F238E27FC236}">
                <a16:creationId xmlns:a16="http://schemas.microsoft.com/office/drawing/2014/main" id="{AA75354F-3591-4EBC-B3D2-E0CBC101A1B6}"/>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8E65B8B7-2E03-4A64-B1F0-B717420133F2}"/>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467704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E7ACF3-E289-490B-A3D6-7D8D57DF2F9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B94768F-0E41-42FE-86C8-561492D6DB04}"/>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4" name="Marcador de pie de página 3">
            <a:extLst>
              <a:ext uri="{FF2B5EF4-FFF2-40B4-BE49-F238E27FC236}">
                <a16:creationId xmlns:a16="http://schemas.microsoft.com/office/drawing/2014/main" id="{FF10FBE8-05FA-462E-9E68-ECD547D77689}"/>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95EC618A-420D-4F11-83F0-3F647D6AC55A}"/>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961854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4447030-1520-468B-AAB7-0A08D608BA95}"/>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3" name="Marcador de pie de página 2">
            <a:extLst>
              <a:ext uri="{FF2B5EF4-FFF2-40B4-BE49-F238E27FC236}">
                <a16:creationId xmlns:a16="http://schemas.microsoft.com/office/drawing/2014/main" id="{C488F0A1-EBB9-4A57-ABFF-9B46FF7EAFB5}"/>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664E594F-46E4-43DF-BA52-FCBCEFE77239}"/>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3028085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A6E651-E155-471D-9E0E-E0E449DACEF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EADB302E-E4EA-470A-B9B8-793378BD2A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989E8183-EC3B-4D88-8656-4355EA52BB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F2F2980-842E-4255-9006-43D306F70932}"/>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6" name="Marcador de pie de página 5">
            <a:extLst>
              <a:ext uri="{FF2B5EF4-FFF2-40B4-BE49-F238E27FC236}">
                <a16:creationId xmlns:a16="http://schemas.microsoft.com/office/drawing/2014/main" id="{E064A68B-3D8A-492F-AF49-3A543C845297}"/>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B5645459-4137-41B0-8ED1-EA7192936FF5}"/>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31160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367DBD-9EC9-4A6A-A340-75EC876EC9D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78139CB2-4AA8-44A7-BEAE-A8B4507543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25ED7E78-BB2A-4C3D-9D63-8E480E14C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4AD60F9-B590-4CD4-A4E2-C80EAB8C4A2F}"/>
              </a:ext>
            </a:extLst>
          </p:cNvPr>
          <p:cNvSpPr>
            <a:spLocks noGrp="1"/>
          </p:cNvSpPr>
          <p:nvPr>
            <p:ph type="dt" sz="half" idx="10"/>
          </p:nvPr>
        </p:nvSpPr>
        <p:spPr/>
        <p:txBody>
          <a:bodyPr/>
          <a:lstStyle/>
          <a:p>
            <a:fld id="{92E55E48-F37E-4EEF-9FE7-17F2E2D8C9EB}" type="datetimeFigureOut">
              <a:rPr lang="en-US" smtClean="0"/>
              <a:t>4/29/2021</a:t>
            </a:fld>
            <a:endParaRPr lang="en-US"/>
          </a:p>
        </p:txBody>
      </p:sp>
      <p:sp>
        <p:nvSpPr>
          <p:cNvPr id="6" name="Marcador de pie de página 5">
            <a:extLst>
              <a:ext uri="{FF2B5EF4-FFF2-40B4-BE49-F238E27FC236}">
                <a16:creationId xmlns:a16="http://schemas.microsoft.com/office/drawing/2014/main" id="{FFB6C8CF-F956-404F-BCA9-3AC0D0DFE959}"/>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53C63EEF-9848-401A-8DE2-ABED2797A13E}"/>
              </a:ext>
            </a:extLst>
          </p:cNvPr>
          <p:cNvSpPr>
            <a:spLocks noGrp="1"/>
          </p:cNvSpPr>
          <p:nvPr>
            <p:ph type="sldNum" sz="quarter" idx="12"/>
          </p:nvPr>
        </p:nvSpPr>
        <p:spPr/>
        <p:txBody>
          <a:bodyPr/>
          <a:lstStyle/>
          <a:p>
            <a:fld id="{3BBCA233-70D6-442A-89B0-F1AC64234F35}" type="slidenum">
              <a:rPr lang="en-US" smtClean="0"/>
              <a:t>‹Nº›</a:t>
            </a:fld>
            <a:endParaRPr lang="en-US"/>
          </a:p>
        </p:txBody>
      </p:sp>
    </p:spTree>
    <p:extLst>
      <p:ext uri="{BB962C8B-B14F-4D97-AF65-F5344CB8AC3E}">
        <p14:creationId xmlns:p14="http://schemas.microsoft.com/office/powerpoint/2010/main" val="1040831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B84E919-1337-4A24-9559-BB708A0D18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3BE58EF0-153B-42D5-95F4-77CC9E65A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E067DB7-E718-46E7-AD52-81C178AB54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E55E48-F37E-4EEF-9FE7-17F2E2D8C9EB}" type="datetimeFigureOut">
              <a:rPr lang="en-US" smtClean="0"/>
              <a:t>4/29/2021</a:t>
            </a:fld>
            <a:endParaRPr lang="en-US"/>
          </a:p>
        </p:txBody>
      </p:sp>
      <p:sp>
        <p:nvSpPr>
          <p:cNvPr id="5" name="Marcador de pie de página 4">
            <a:extLst>
              <a:ext uri="{FF2B5EF4-FFF2-40B4-BE49-F238E27FC236}">
                <a16:creationId xmlns:a16="http://schemas.microsoft.com/office/drawing/2014/main" id="{4C0AD89E-B37C-4279-A1DE-9D25032B88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894CF89A-0D44-4627-B871-06136DB764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BCA233-70D6-442A-89B0-F1AC64234F35}" type="slidenum">
              <a:rPr lang="en-US" smtClean="0"/>
              <a:t>‹Nº›</a:t>
            </a:fld>
            <a:endParaRPr lang="en-US"/>
          </a:p>
        </p:txBody>
      </p:sp>
    </p:spTree>
    <p:extLst>
      <p:ext uri="{BB962C8B-B14F-4D97-AF65-F5344CB8AC3E}">
        <p14:creationId xmlns:p14="http://schemas.microsoft.com/office/powerpoint/2010/main" val="2948472023"/>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Imagen que contiene firmar, camión, calle, hombre&#10;&#10;Descripción generada automáticamente">
            <a:extLst>
              <a:ext uri="{FF2B5EF4-FFF2-40B4-BE49-F238E27FC236}">
                <a16:creationId xmlns:a16="http://schemas.microsoft.com/office/drawing/2014/main" id="{F4920D4C-72B3-4E4F-825B-3A52C4310B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50254"/>
          </a:xfrm>
          <a:prstGeom prst="rect">
            <a:avLst/>
          </a:prstGeom>
        </p:spPr>
      </p:pic>
      <p:sp>
        <p:nvSpPr>
          <p:cNvPr id="2" name="Rectángulo 1">
            <a:extLst>
              <a:ext uri="{FF2B5EF4-FFF2-40B4-BE49-F238E27FC236}">
                <a16:creationId xmlns:a16="http://schemas.microsoft.com/office/drawing/2014/main" id="{4D0ABD82-80BF-45E4-B5A8-43BBB86839BB}"/>
              </a:ext>
            </a:extLst>
          </p:cNvPr>
          <p:cNvSpPr/>
          <p:nvPr/>
        </p:nvSpPr>
        <p:spPr>
          <a:xfrm>
            <a:off x="858982" y="5361710"/>
            <a:ext cx="10231582" cy="1283090"/>
          </a:xfrm>
          <a:prstGeom prst="rect">
            <a:avLst/>
          </a:prstGeom>
          <a:solidFill>
            <a:srgbClr val="CF0A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3200" dirty="0" err="1">
                <a:latin typeface="Arial Black" panose="020B0A04020102020204" pitchFamily="34" charset="0"/>
              </a:rPr>
              <a:t>Vision</a:t>
            </a:r>
            <a:r>
              <a:rPr lang="es-CO" sz="3200" dirty="0">
                <a:latin typeface="Arial Black" panose="020B0A04020102020204" pitchFamily="34" charset="0"/>
              </a:rPr>
              <a:t> Artificial 	aplicada en la industria</a:t>
            </a:r>
          </a:p>
        </p:txBody>
      </p:sp>
    </p:spTree>
    <p:extLst>
      <p:ext uri="{BB962C8B-B14F-4D97-AF65-F5344CB8AC3E}">
        <p14:creationId xmlns:p14="http://schemas.microsoft.com/office/powerpoint/2010/main" val="1663465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uadroTexto 15">
            <a:extLst>
              <a:ext uri="{FF2B5EF4-FFF2-40B4-BE49-F238E27FC236}">
                <a16:creationId xmlns:a16="http://schemas.microsoft.com/office/drawing/2014/main" id="{28AB550F-6810-4DE5-933C-8F9E4EE1FF47}"/>
              </a:ext>
            </a:extLst>
          </p:cNvPr>
          <p:cNvSpPr txBox="1"/>
          <p:nvPr/>
        </p:nvSpPr>
        <p:spPr>
          <a:xfrm>
            <a:off x="7543552" y="416684"/>
            <a:ext cx="3606229" cy="3970318"/>
          </a:xfrm>
          <a:prstGeom prst="rect">
            <a:avLst/>
          </a:prstGeom>
          <a:noFill/>
        </p:spPr>
        <p:txBody>
          <a:bodyPr wrap="square">
            <a:spAutoFit/>
          </a:bodyPr>
          <a:lstStyle/>
          <a:p>
            <a:r>
              <a:rPr lang="es-CO" dirty="0"/>
              <a:t>La complejidad requerida en los circuitos requiere grandes pixeles y por ende se obtiene una baja resolución espacial, sin embargo esta tecnología realiza mapeos de profundidad de la escena de una manera relativamente </a:t>
            </a:r>
            <a:r>
              <a:rPr lang="es-CO" dirty="0" err="1"/>
              <a:t>rapida</a:t>
            </a:r>
            <a:r>
              <a:rPr lang="es-CO" dirty="0"/>
              <a:t>. Por ende esta tecnología es comúnmente utilizada en aplicaciones que incluyen movimiento(como juegos, reconocimiento de gestos, robótica) y no tanto en tareas de inspección de calidad.</a:t>
            </a:r>
          </a:p>
        </p:txBody>
      </p:sp>
      <p:sp>
        <p:nvSpPr>
          <p:cNvPr id="11" name="CuadroTexto 10">
            <a:extLst>
              <a:ext uri="{FF2B5EF4-FFF2-40B4-BE49-F238E27FC236}">
                <a16:creationId xmlns:a16="http://schemas.microsoft.com/office/drawing/2014/main" id="{A370A455-C388-4145-87F6-00F810423699}"/>
              </a:ext>
            </a:extLst>
          </p:cNvPr>
          <p:cNvSpPr txBox="1"/>
          <p:nvPr/>
        </p:nvSpPr>
        <p:spPr>
          <a:xfrm>
            <a:off x="7484559" y="4387002"/>
            <a:ext cx="4188543" cy="1754326"/>
          </a:xfrm>
          <a:prstGeom prst="rect">
            <a:avLst/>
          </a:prstGeom>
          <a:noFill/>
        </p:spPr>
        <p:txBody>
          <a:bodyPr wrap="square">
            <a:spAutoFit/>
          </a:bodyPr>
          <a:lstStyle/>
          <a:p>
            <a:r>
              <a:rPr lang="es-CO" dirty="0"/>
              <a:t>Usualmente es utilizada iluminación infrarroja para no molestar el ambiente con los pulsos de luz y para hacer las mediciones menos sensitivas a la luz ambiente y también se puede utilizar iluminación estructurada</a:t>
            </a:r>
          </a:p>
        </p:txBody>
      </p:sp>
      <p:sp>
        <p:nvSpPr>
          <p:cNvPr id="18" name="CuadroTexto 17">
            <a:extLst>
              <a:ext uri="{FF2B5EF4-FFF2-40B4-BE49-F238E27FC236}">
                <a16:creationId xmlns:a16="http://schemas.microsoft.com/office/drawing/2014/main" id="{57E7180D-1F93-4EFC-A368-8AE83D79CAF4}"/>
              </a:ext>
            </a:extLst>
          </p:cNvPr>
          <p:cNvSpPr txBox="1"/>
          <p:nvPr/>
        </p:nvSpPr>
        <p:spPr>
          <a:xfrm>
            <a:off x="380763" y="3190279"/>
            <a:ext cx="6105832" cy="1754326"/>
          </a:xfrm>
          <a:prstGeom prst="rect">
            <a:avLst/>
          </a:prstGeom>
          <a:noFill/>
        </p:spPr>
        <p:txBody>
          <a:bodyPr wrap="square">
            <a:spAutoFit/>
          </a:bodyPr>
          <a:lstStyle/>
          <a:p>
            <a:r>
              <a:rPr lang="es-CO" dirty="0"/>
              <a:t>Otro ejemplo de este principio son las muy conocidos LIDAR, que son comúnmente utilizados en geociencias(geografía, sismología, </a:t>
            </a:r>
            <a:r>
              <a:rPr lang="es-CO" dirty="0" err="1"/>
              <a:t>sensado</a:t>
            </a:r>
            <a:r>
              <a:rPr lang="es-CO" dirty="0"/>
              <a:t> remoto, meteorología..</a:t>
            </a:r>
            <a:r>
              <a:rPr lang="es-CO" dirty="0" err="1"/>
              <a:t>etc</a:t>
            </a:r>
            <a:r>
              <a:rPr lang="es-CO" dirty="0"/>
              <a:t>) y se diferencia a otros </a:t>
            </a:r>
            <a:r>
              <a:rPr lang="es-CO" dirty="0" err="1"/>
              <a:t>ToF</a:t>
            </a:r>
            <a:r>
              <a:rPr lang="es-CO" dirty="0"/>
              <a:t>  ya que utiliza pulsos laser para generar una nube de puntos. En cambio los </a:t>
            </a:r>
            <a:r>
              <a:rPr lang="es-CO" dirty="0" err="1"/>
              <a:t>ToF</a:t>
            </a:r>
            <a:r>
              <a:rPr lang="es-CO" dirty="0"/>
              <a:t> convencionales generan un mapa </a:t>
            </a:r>
          </a:p>
          <a:p>
            <a:r>
              <a:rPr lang="es-CO" dirty="0"/>
              <a:t>De profundidad utilizando una cámara RGB </a:t>
            </a:r>
            <a:r>
              <a:rPr lang="es-CO" dirty="0" err="1"/>
              <a:t>estandar</a:t>
            </a:r>
            <a:endParaRPr lang="es-CO" dirty="0"/>
          </a:p>
        </p:txBody>
      </p:sp>
      <p:pic>
        <p:nvPicPr>
          <p:cNvPr id="8" name="Imagen 7">
            <a:extLst>
              <a:ext uri="{FF2B5EF4-FFF2-40B4-BE49-F238E27FC236}">
                <a16:creationId xmlns:a16="http://schemas.microsoft.com/office/drawing/2014/main" id="{32E1899B-E423-4ED5-8DCF-B8149DFE9184}"/>
              </a:ext>
            </a:extLst>
          </p:cNvPr>
          <p:cNvPicPr>
            <a:picLocks noChangeAspect="1"/>
          </p:cNvPicPr>
          <p:nvPr/>
        </p:nvPicPr>
        <p:blipFill>
          <a:blip r:embed="rId3"/>
          <a:stretch>
            <a:fillRect/>
          </a:stretch>
        </p:blipFill>
        <p:spPr>
          <a:xfrm>
            <a:off x="285055" y="379814"/>
            <a:ext cx="3148624" cy="2363698"/>
          </a:xfrm>
          <a:prstGeom prst="rect">
            <a:avLst/>
          </a:prstGeom>
        </p:spPr>
      </p:pic>
      <p:pic>
        <p:nvPicPr>
          <p:cNvPr id="19" name="Imagen 18">
            <a:extLst>
              <a:ext uri="{FF2B5EF4-FFF2-40B4-BE49-F238E27FC236}">
                <a16:creationId xmlns:a16="http://schemas.microsoft.com/office/drawing/2014/main" id="{3634E788-189C-42E3-8D7F-F92E9F241A95}"/>
              </a:ext>
            </a:extLst>
          </p:cNvPr>
          <p:cNvPicPr>
            <a:picLocks noChangeAspect="1"/>
          </p:cNvPicPr>
          <p:nvPr/>
        </p:nvPicPr>
        <p:blipFill>
          <a:blip r:embed="rId4"/>
          <a:stretch>
            <a:fillRect/>
          </a:stretch>
        </p:blipFill>
        <p:spPr>
          <a:xfrm>
            <a:off x="3433679" y="332766"/>
            <a:ext cx="3391373" cy="2457793"/>
          </a:xfrm>
          <a:prstGeom prst="rect">
            <a:avLst/>
          </a:prstGeom>
        </p:spPr>
      </p:pic>
    </p:spTree>
    <p:extLst>
      <p:ext uri="{BB962C8B-B14F-4D97-AF65-F5344CB8AC3E}">
        <p14:creationId xmlns:p14="http://schemas.microsoft.com/office/powerpoint/2010/main" val="620251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Luz estructurada :</a:t>
            </a:r>
          </a:p>
        </p:txBody>
      </p:sp>
      <p:sp>
        <p:nvSpPr>
          <p:cNvPr id="16" name="CuadroTexto 15">
            <a:extLst>
              <a:ext uri="{FF2B5EF4-FFF2-40B4-BE49-F238E27FC236}">
                <a16:creationId xmlns:a16="http://schemas.microsoft.com/office/drawing/2014/main" id="{28AB550F-6810-4DE5-933C-8F9E4EE1FF47}"/>
              </a:ext>
            </a:extLst>
          </p:cNvPr>
          <p:cNvSpPr txBox="1"/>
          <p:nvPr/>
        </p:nvSpPr>
        <p:spPr>
          <a:xfrm>
            <a:off x="692707" y="1184902"/>
            <a:ext cx="5338916" cy="1477328"/>
          </a:xfrm>
          <a:prstGeom prst="rect">
            <a:avLst/>
          </a:prstGeom>
          <a:noFill/>
        </p:spPr>
        <p:txBody>
          <a:bodyPr wrap="square">
            <a:spAutoFit/>
          </a:bodyPr>
          <a:lstStyle/>
          <a:p>
            <a:r>
              <a:rPr lang="es-CO" dirty="0"/>
              <a:t>La luz estructurada utiliza el principio matemático llamado triangulación  para realizar mediciones de profundidad. Funciona proyectando patrones de luz conocidos en un objeto e inspeccionar la distorsión del patrón.</a:t>
            </a:r>
          </a:p>
        </p:txBody>
      </p:sp>
      <p:sp>
        <p:nvSpPr>
          <p:cNvPr id="12" name="CuadroTexto 11">
            <a:extLst>
              <a:ext uri="{FF2B5EF4-FFF2-40B4-BE49-F238E27FC236}">
                <a16:creationId xmlns:a16="http://schemas.microsoft.com/office/drawing/2014/main" id="{DB27FAA3-32E8-4A7D-805A-625797D7BC8B}"/>
              </a:ext>
            </a:extLst>
          </p:cNvPr>
          <p:cNvSpPr txBox="1"/>
          <p:nvPr/>
        </p:nvSpPr>
        <p:spPr>
          <a:xfrm>
            <a:off x="824974" y="2880968"/>
            <a:ext cx="3948554" cy="1477328"/>
          </a:xfrm>
          <a:prstGeom prst="rect">
            <a:avLst/>
          </a:prstGeom>
          <a:noFill/>
        </p:spPr>
        <p:txBody>
          <a:bodyPr wrap="square">
            <a:spAutoFit/>
          </a:bodyPr>
          <a:lstStyle/>
          <a:p>
            <a:r>
              <a:rPr lang="es-CO" dirty="0"/>
              <a:t>Una de las técnicas mas conocidas es utilizar un plano de luz y pues requiere que el objeto o la cámara se muevan para capturar la superficie completa del objeto. </a:t>
            </a:r>
          </a:p>
        </p:txBody>
      </p:sp>
      <p:pic>
        <p:nvPicPr>
          <p:cNvPr id="7" name="Imagen 6">
            <a:extLst>
              <a:ext uri="{FF2B5EF4-FFF2-40B4-BE49-F238E27FC236}">
                <a16:creationId xmlns:a16="http://schemas.microsoft.com/office/drawing/2014/main" id="{94E8396B-6F0A-4C58-B63F-B264112B819D}"/>
              </a:ext>
            </a:extLst>
          </p:cNvPr>
          <p:cNvPicPr>
            <a:picLocks noChangeAspect="1"/>
          </p:cNvPicPr>
          <p:nvPr/>
        </p:nvPicPr>
        <p:blipFill>
          <a:blip r:embed="rId3"/>
          <a:stretch>
            <a:fillRect/>
          </a:stretch>
        </p:blipFill>
        <p:spPr>
          <a:xfrm>
            <a:off x="5899355" y="938016"/>
            <a:ext cx="5960554" cy="4482630"/>
          </a:xfrm>
          <a:prstGeom prst="rect">
            <a:avLst/>
          </a:prstGeom>
        </p:spPr>
      </p:pic>
    </p:spTree>
    <p:extLst>
      <p:ext uri="{BB962C8B-B14F-4D97-AF65-F5344CB8AC3E}">
        <p14:creationId xmlns:p14="http://schemas.microsoft.com/office/powerpoint/2010/main" val="2994268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39E19BB-D7E7-426F-9189-8A3D79BBF2BC}"/>
              </a:ext>
            </a:extLst>
          </p:cNvPr>
          <p:cNvPicPr>
            <a:picLocks noChangeAspect="1"/>
          </p:cNvPicPr>
          <p:nvPr/>
        </p:nvPicPr>
        <p:blipFill>
          <a:blip r:embed="rId3"/>
          <a:stretch>
            <a:fillRect/>
          </a:stretch>
        </p:blipFill>
        <p:spPr>
          <a:xfrm>
            <a:off x="589782" y="1566328"/>
            <a:ext cx="5506218" cy="4020111"/>
          </a:xfrm>
          <a:prstGeom prst="rect">
            <a:avLst/>
          </a:prstGeom>
        </p:spPr>
      </p:pic>
      <p:sp>
        <p:nvSpPr>
          <p:cNvPr id="12" name="CuadroTexto 11">
            <a:extLst>
              <a:ext uri="{FF2B5EF4-FFF2-40B4-BE49-F238E27FC236}">
                <a16:creationId xmlns:a16="http://schemas.microsoft.com/office/drawing/2014/main" id="{52E56E13-FCA7-4451-B3F9-CC6E0DD2D9D8}"/>
              </a:ext>
            </a:extLst>
          </p:cNvPr>
          <p:cNvSpPr txBox="1"/>
          <p:nvPr/>
        </p:nvSpPr>
        <p:spPr>
          <a:xfrm>
            <a:off x="3033871" y="166430"/>
            <a:ext cx="4797599" cy="1200329"/>
          </a:xfrm>
          <a:prstGeom prst="rect">
            <a:avLst/>
          </a:prstGeom>
          <a:noFill/>
        </p:spPr>
        <p:txBody>
          <a:bodyPr wrap="square">
            <a:spAutoFit/>
          </a:bodyPr>
          <a:lstStyle/>
          <a:p>
            <a:r>
              <a:rPr lang="es-CO" dirty="0"/>
              <a:t>Conociendo la distancia la fuente de luz y la cámara y el ángulo de reflexión del haz de luz sobre el objeto  se puede utilizar trigonometría básica para saber la distancia al objeto.</a:t>
            </a:r>
          </a:p>
        </p:txBody>
      </p:sp>
      <p:pic>
        <p:nvPicPr>
          <p:cNvPr id="8" name="Imagen 7">
            <a:extLst>
              <a:ext uri="{FF2B5EF4-FFF2-40B4-BE49-F238E27FC236}">
                <a16:creationId xmlns:a16="http://schemas.microsoft.com/office/drawing/2014/main" id="{B70EC973-31E3-42A2-8F42-CFCF83128DCF}"/>
              </a:ext>
            </a:extLst>
          </p:cNvPr>
          <p:cNvPicPr>
            <a:picLocks noChangeAspect="1"/>
          </p:cNvPicPr>
          <p:nvPr/>
        </p:nvPicPr>
        <p:blipFill>
          <a:blip r:embed="rId4"/>
          <a:stretch>
            <a:fillRect/>
          </a:stretch>
        </p:blipFill>
        <p:spPr>
          <a:xfrm>
            <a:off x="6558736" y="1661527"/>
            <a:ext cx="4163342" cy="3924912"/>
          </a:xfrm>
          <a:prstGeom prst="rect">
            <a:avLst/>
          </a:prstGeom>
        </p:spPr>
      </p:pic>
    </p:spTree>
    <p:extLst>
      <p:ext uri="{BB962C8B-B14F-4D97-AF65-F5344CB8AC3E}">
        <p14:creationId xmlns:p14="http://schemas.microsoft.com/office/powerpoint/2010/main" val="3666584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Fotometría estéreo:</a:t>
            </a:r>
          </a:p>
        </p:txBody>
      </p:sp>
      <p:sp>
        <p:nvSpPr>
          <p:cNvPr id="8" name="CuadroTexto 7">
            <a:extLst>
              <a:ext uri="{FF2B5EF4-FFF2-40B4-BE49-F238E27FC236}">
                <a16:creationId xmlns:a16="http://schemas.microsoft.com/office/drawing/2014/main" id="{9C89EF54-5946-43B5-A547-72B8CB41A155}"/>
              </a:ext>
            </a:extLst>
          </p:cNvPr>
          <p:cNvSpPr txBox="1"/>
          <p:nvPr/>
        </p:nvSpPr>
        <p:spPr>
          <a:xfrm>
            <a:off x="1002890" y="1070557"/>
            <a:ext cx="6351638" cy="923330"/>
          </a:xfrm>
          <a:prstGeom prst="rect">
            <a:avLst/>
          </a:prstGeom>
          <a:noFill/>
        </p:spPr>
        <p:txBody>
          <a:bodyPr wrap="square">
            <a:spAutoFit/>
          </a:bodyPr>
          <a:lstStyle/>
          <a:p>
            <a:r>
              <a:rPr lang="es-CO" dirty="0"/>
              <a:t>Utiliza el mismo principio del método pasivo de sombreado, pero utiliza iluminación controlada, en donde se controla la dirección de la luz y el ángulo de incidencia.</a:t>
            </a:r>
          </a:p>
        </p:txBody>
      </p:sp>
      <p:pic>
        <p:nvPicPr>
          <p:cNvPr id="8194" name="Picture 2">
            <a:extLst>
              <a:ext uri="{FF2B5EF4-FFF2-40B4-BE49-F238E27FC236}">
                <a16:creationId xmlns:a16="http://schemas.microsoft.com/office/drawing/2014/main" id="{C551151E-1B01-48B3-8443-0CA38230D4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8762" y="2485793"/>
            <a:ext cx="6351638" cy="3681645"/>
          </a:xfrm>
          <a:prstGeom prst="rect">
            <a:avLst/>
          </a:prstGeom>
          <a:noFill/>
          <a:extLst>
            <a:ext uri="{909E8E84-426E-40DD-AFC4-6F175D3DCCD1}">
              <a14:hiddenFill xmlns:a14="http://schemas.microsoft.com/office/drawing/2010/main">
                <a:solidFill>
                  <a:srgbClr val="FFFFFF"/>
                </a:solidFill>
              </a14:hiddenFill>
            </a:ext>
          </a:extLst>
        </p:spPr>
      </p:pic>
      <p:sp>
        <p:nvSpPr>
          <p:cNvPr id="12" name="CuadroTexto 11">
            <a:extLst>
              <a:ext uri="{FF2B5EF4-FFF2-40B4-BE49-F238E27FC236}">
                <a16:creationId xmlns:a16="http://schemas.microsoft.com/office/drawing/2014/main" id="{1102711E-ED42-48E3-AD2C-8BD96139A29A}"/>
              </a:ext>
            </a:extLst>
          </p:cNvPr>
          <p:cNvSpPr txBox="1"/>
          <p:nvPr/>
        </p:nvSpPr>
        <p:spPr>
          <a:xfrm>
            <a:off x="662741" y="2793546"/>
            <a:ext cx="2965361" cy="3139321"/>
          </a:xfrm>
          <a:prstGeom prst="rect">
            <a:avLst/>
          </a:prstGeom>
          <a:noFill/>
        </p:spPr>
        <p:txBody>
          <a:bodyPr wrap="square">
            <a:spAutoFit/>
          </a:bodyPr>
          <a:lstStyle/>
          <a:p>
            <a:endParaRPr lang="es-CO" dirty="0"/>
          </a:p>
          <a:p>
            <a:r>
              <a:rPr lang="es-CO" dirty="0"/>
              <a:t>El objetivo es adquirir diferentes imágenes de la escena bajo distintas configuraciones de iluminación. A partir de varias imágenes de sombrado, la pendiente  es calculada en cada punto de la imagen e integrando las pendientes un mapa de alturas es obtenido.</a:t>
            </a:r>
          </a:p>
        </p:txBody>
      </p:sp>
    </p:spTree>
    <p:extLst>
      <p:ext uri="{BB962C8B-B14F-4D97-AF65-F5344CB8AC3E}">
        <p14:creationId xmlns:p14="http://schemas.microsoft.com/office/powerpoint/2010/main" val="1472092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Cámaras multiespectrales e </a:t>
            </a:r>
            <a:r>
              <a:rPr lang="es-CO" sz="2800" b="1" dirty="0" err="1">
                <a:solidFill>
                  <a:srgbClr val="C00040"/>
                </a:solidFill>
                <a:latin typeface="DIN Pro Medium" panose="020B0604020101020102" pitchFamily="34" charset="0"/>
                <a:cs typeface="DIN Pro Medium" panose="020B0604020101020102" pitchFamily="34" charset="0"/>
              </a:rPr>
              <a:t>hiperespectrales</a:t>
            </a:r>
            <a:endParaRPr lang="es-CO" sz="2800" b="1" dirty="0">
              <a:solidFill>
                <a:srgbClr val="C00040"/>
              </a:solidFill>
              <a:latin typeface="DIN Pro Medium" panose="020B0604020101020102" pitchFamily="34" charset="0"/>
              <a:cs typeface="DIN Pro Medium" panose="020B0604020101020102" pitchFamily="34" charset="0"/>
            </a:endParaRPr>
          </a:p>
        </p:txBody>
      </p:sp>
      <p:sp>
        <p:nvSpPr>
          <p:cNvPr id="8" name="CuadroTexto 7">
            <a:extLst>
              <a:ext uri="{FF2B5EF4-FFF2-40B4-BE49-F238E27FC236}">
                <a16:creationId xmlns:a16="http://schemas.microsoft.com/office/drawing/2014/main" id="{7455D6C0-17D8-4560-820D-8C8CAD316203}"/>
              </a:ext>
            </a:extLst>
          </p:cNvPr>
          <p:cNvSpPr txBox="1"/>
          <p:nvPr/>
        </p:nvSpPr>
        <p:spPr>
          <a:xfrm>
            <a:off x="929149" y="1144300"/>
            <a:ext cx="9078180" cy="1200329"/>
          </a:xfrm>
          <a:prstGeom prst="rect">
            <a:avLst/>
          </a:prstGeom>
          <a:noFill/>
        </p:spPr>
        <p:txBody>
          <a:bodyPr wrap="square">
            <a:spAutoFit/>
          </a:bodyPr>
          <a:lstStyle/>
          <a:p>
            <a:r>
              <a:rPr lang="es-CO" dirty="0"/>
              <a:t>En aplicaciones comunes de visión artificial es común que las iluminaciones y las cámaras utilicen el espectro visible (350nm – 750nm)</a:t>
            </a:r>
            <a:r>
              <a:rPr lang="en-US" dirty="0"/>
              <a:t>. Las camaras </a:t>
            </a:r>
            <a:r>
              <a:rPr lang="es-CO" dirty="0"/>
              <a:t>multiespectrales</a:t>
            </a:r>
            <a:r>
              <a:rPr lang="en-US" dirty="0"/>
              <a:t> </a:t>
            </a:r>
            <a:r>
              <a:rPr lang="es-CO" dirty="0"/>
              <a:t>capturan</a:t>
            </a:r>
            <a:r>
              <a:rPr lang="en-US" dirty="0"/>
              <a:t> </a:t>
            </a:r>
            <a:r>
              <a:rPr lang="es-CO" dirty="0"/>
              <a:t>imágenes</a:t>
            </a:r>
            <a:r>
              <a:rPr lang="en-US" dirty="0"/>
              <a:t> que </a:t>
            </a:r>
            <a:r>
              <a:rPr lang="es-CO" dirty="0"/>
              <a:t>capturan</a:t>
            </a:r>
            <a:r>
              <a:rPr lang="en-US" dirty="0"/>
              <a:t> </a:t>
            </a:r>
            <a:r>
              <a:rPr lang="es-CO" dirty="0"/>
              <a:t>información</a:t>
            </a:r>
            <a:r>
              <a:rPr lang="en-US" dirty="0"/>
              <a:t> </a:t>
            </a:r>
            <a:r>
              <a:rPr lang="es-CO" dirty="0"/>
              <a:t>en</a:t>
            </a:r>
            <a:r>
              <a:rPr lang="en-US" dirty="0"/>
              <a:t> una </a:t>
            </a:r>
            <a:r>
              <a:rPr lang="es-CO" dirty="0"/>
              <a:t>porción</a:t>
            </a:r>
            <a:r>
              <a:rPr lang="en-US" dirty="0"/>
              <a:t> mas </a:t>
            </a:r>
            <a:r>
              <a:rPr lang="es-CO" dirty="0"/>
              <a:t>amplia</a:t>
            </a:r>
            <a:r>
              <a:rPr lang="en-US" dirty="0"/>
              <a:t> del </a:t>
            </a:r>
            <a:r>
              <a:rPr lang="es-CO" dirty="0"/>
              <a:t>espectro</a:t>
            </a:r>
            <a:r>
              <a:rPr lang="en-US" dirty="0"/>
              <a:t> </a:t>
            </a:r>
            <a:r>
              <a:rPr lang="es-CO" dirty="0"/>
              <a:t>electromagnético.  Esta porción usualmente empieza desde  la luz UV y se extiende hasta la zona media del infrarrojo</a:t>
            </a:r>
            <a:r>
              <a:rPr lang="en-US" dirty="0"/>
              <a:t>.</a:t>
            </a:r>
            <a:endParaRPr lang="es-CO" dirty="0"/>
          </a:p>
        </p:txBody>
      </p:sp>
      <p:sp>
        <p:nvSpPr>
          <p:cNvPr id="10" name="CuadroTexto 9">
            <a:extLst>
              <a:ext uri="{FF2B5EF4-FFF2-40B4-BE49-F238E27FC236}">
                <a16:creationId xmlns:a16="http://schemas.microsoft.com/office/drawing/2014/main" id="{7FBFC299-7920-4352-B72F-C30E15DBBBB0}"/>
              </a:ext>
            </a:extLst>
          </p:cNvPr>
          <p:cNvSpPr txBox="1"/>
          <p:nvPr/>
        </p:nvSpPr>
        <p:spPr>
          <a:xfrm>
            <a:off x="929149" y="4910902"/>
            <a:ext cx="7539918" cy="923330"/>
          </a:xfrm>
          <a:prstGeom prst="rect">
            <a:avLst/>
          </a:prstGeom>
          <a:noFill/>
        </p:spPr>
        <p:txBody>
          <a:bodyPr wrap="square">
            <a:spAutoFit/>
          </a:bodyPr>
          <a:lstStyle/>
          <a:p>
            <a:r>
              <a:rPr lang="es-CO" dirty="0"/>
              <a:t>Las cámaras multiespectrales recolectan no solo información de intensidad de la luz sino también información de su longitud de onda, por lo cual son comúnmente llamados como espectroscopia de imagen.</a:t>
            </a:r>
          </a:p>
        </p:txBody>
      </p:sp>
      <p:pic>
        <p:nvPicPr>
          <p:cNvPr id="6" name="Imagen 5">
            <a:extLst>
              <a:ext uri="{FF2B5EF4-FFF2-40B4-BE49-F238E27FC236}">
                <a16:creationId xmlns:a16="http://schemas.microsoft.com/office/drawing/2014/main" id="{46D31D45-0A67-4356-943A-B7320DE49EE3}"/>
              </a:ext>
            </a:extLst>
          </p:cNvPr>
          <p:cNvPicPr>
            <a:picLocks noChangeAspect="1"/>
          </p:cNvPicPr>
          <p:nvPr/>
        </p:nvPicPr>
        <p:blipFill>
          <a:blip r:embed="rId3"/>
          <a:stretch>
            <a:fillRect/>
          </a:stretch>
        </p:blipFill>
        <p:spPr>
          <a:xfrm>
            <a:off x="667654" y="2344629"/>
            <a:ext cx="10856701" cy="2168743"/>
          </a:xfrm>
          <a:prstGeom prst="rect">
            <a:avLst/>
          </a:prstGeom>
        </p:spPr>
      </p:pic>
    </p:spTree>
    <p:extLst>
      <p:ext uri="{BB962C8B-B14F-4D97-AF65-F5344CB8AC3E}">
        <p14:creationId xmlns:p14="http://schemas.microsoft.com/office/powerpoint/2010/main" val="3160366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Multiespectral</a:t>
            </a:r>
          </a:p>
        </p:txBody>
      </p:sp>
      <p:sp>
        <p:nvSpPr>
          <p:cNvPr id="16" name="CuadroTexto 15">
            <a:extLst>
              <a:ext uri="{FF2B5EF4-FFF2-40B4-BE49-F238E27FC236}">
                <a16:creationId xmlns:a16="http://schemas.microsoft.com/office/drawing/2014/main" id="{28AB550F-6810-4DE5-933C-8F9E4EE1FF47}"/>
              </a:ext>
            </a:extLst>
          </p:cNvPr>
          <p:cNvSpPr txBox="1"/>
          <p:nvPr/>
        </p:nvSpPr>
        <p:spPr>
          <a:xfrm>
            <a:off x="142569" y="1089914"/>
            <a:ext cx="7261122" cy="2031325"/>
          </a:xfrm>
          <a:prstGeom prst="rect">
            <a:avLst/>
          </a:prstGeom>
          <a:noFill/>
        </p:spPr>
        <p:txBody>
          <a:bodyPr wrap="square">
            <a:spAutoFit/>
          </a:bodyPr>
          <a:lstStyle/>
          <a:p>
            <a:r>
              <a:rPr lang="es-CO" dirty="0"/>
              <a:t> La diferencia radica en la continuidad de la longitud de onda de la data obtenida. La tecnología multiespectral se concentra en varias bandas espectrales preseleccionadas  basadas en la aplicación. El ejemplo mas claro de esto son los sensores RGB, que utiliza un filtro Bayer que permite que cada pixel absorba un tipo de luz correspondiente, la diferencia radica en que usualmente se utilizan mas filtros y cada filtro es mas estrecho y </a:t>
            </a:r>
            <a:r>
              <a:rPr lang="es-CO" dirty="0" err="1"/>
              <a:t>ademas</a:t>
            </a:r>
            <a:r>
              <a:rPr lang="es-CO" dirty="0"/>
              <a:t> comúnmente las bandas no se encuentran en el espectro visible.</a:t>
            </a:r>
          </a:p>
        </p:txBody>
      </p:sp>
      <p:pic>
        <p:nvPicPr>
          <p:cNvPr id="5" name="Imagen 4">
            <a:extLst>
              <a:ext uri="{FF2B5EF4-FFF2-40B4-BE49-F238E27FC236}">
                <a16:creationId xmlns:a16="http://schemas.microsoft.com/office/drawing/2014/main" id="{9A291A21-A44C-4F38-86A1-86316478EEFC}"/>
              </a:ext>
            </a:extLst>
          </p:cNvPr>
          <p:cNvPicPr>
            <a:picLocks noChangeAspect="1"/>
          </p:cNvPicPr>
          <p:nvPr/>
        </p:nvPicPr>
        <p:blipFill>
          <a:blip r:embed="rId3"/>
          <a:stretch>
            <a:fillRect/>
          </a:stretch>
        </p:blipFill>
        <p:spPr>
          <a:xfrm>
            <a:off x="7403691" y="966164"/>
            <a:ext cx="3644318" cy="1754325"/>
          </a:xfrm>
          <a:prstGeom prst="rect">
            <a:avLst/>
          </a:prstGeom>
        </p:spPr>
      </p:pic>
      <p:pic>
        <p:nvPicPr>
          <p:cNvPr id="9" name="Imagen 8">
            <a:extLst>
              <a:ext uri="{FF2B5EF4-FFF2-40B4-BE49-F238E27FC236}">
                <a16:creationId xmlns:a16="http://schemas.microsoft.com/office/drawing/2014/main" id="{A02EAD3A-2312-47CE-A6D8-56800DD14C39}"/>
              </a:ext>
            </a:extLst>
          </p:cNvPr>
          <p:cNvPicPr>
            <a:picLocks noChangeAspect="1"/>
          </p:cNvPicPr>
          <p:nvPr/>
        </p:nvPicPr>
        <p:blipFill>
          <a:blip r:embed="rId4"/>
          <a:stretch>
            <a:fillRect/>
          </a:stretch>
        </p:blipFill>
        <p:spPr>
          <a:xfrm>
            <a:off x="824974" y="3044236"/>
            <a:ext cx="10854813" cy="3030617"/>
          </a:xfrm>
          <a:prstGeom prst="rect">
            <a:avLst/>
          </a:prstGeom>
        </p:spPr>
      </p:pic>
    </p:spTree>
    <p:extLst>
      <p:ext uri="{BB962C8B-B14F-4D97-AF65-F5344CB8AC3E}">
        <p14:creationId xmlns:p14="http://schemas.microsoft.com/office/powerpoint/2010/main" val="4218399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5942666" y="62451"/>
            <a:ext cx="3030854" cy="523220"/>
          </a:xfrm>
          <a:prstGeom prst="rect">
            <a:avLst/>
          </a:prstGeom>
          <a:noFill/>
        </p:spPr>
        <p:txBody>
          <a:bodyPr wrap="square" rtlCol="0">
            <a:spAutoFit/>
          </a:bodyPr>
          <a:lstStyle/>
          <a:p>
            <a:r>
              <a:rPr lang="es-CO" sz="2800" b="1" dirty="0" err="1">
                <a:solidFill>
                  <a:srgbClr val="C00040"/>
                </a:solidFill>
                <a:latin typeface="DIN Pro Medium" panose="020B0604020101020102" pitchFamily="34" charset="0"/>
                <a:cs typeface="DIN Pro Medium" panose="020B0604020101020102" pitchFamily="34" charset="0"/>
              </a:rPr>
              <a:t>hiperespectral</a:t>
            </a:r>
            <a:endParaRPr lang="es-CO" sz="2800" b="1" dirty="0">
              <a:solidFill>
                <a:srgbClr val="C00040"/>
              </a:solidFill>
              <a:latin typeface="DIN Pro Medium" panose="020B0604020101020102" pitchFamily="34" charset="0"/>
              <a:cs typeface="DIN Pro Medium" panose="020B0604020101020102" pitchFamily="34" charset="0"/>
            </a:endParaRPr>
          </a:p>
        </p:txBody>
      </p:sp>
      <p:sp>
        <p:nvSpPr>
          <p:cNvPr id="16" name="CuadroTexto 15">
            <a:extLst>
              <a:ext uri="{FF2B5EF4-FFF2-40B4-BE49-F238E27FC236}">
                <a16:creationId xmlns:a16="http://schemas.microsoft.com/office/drawing/2014/main" id="{28AB550F-6810-4DE5-933C-8F9E4EE1FF47}"/>
              </a:ext>
            </a:extLst>
          </p:cNvPr>
          <p:cNvSpPr txBox="1"/>
          <p:nvPr/>
        </p:nvSpPr>
        <p:spPr>
          <a:xfrm>
            <a:off x="6793090" y="2413337"/>
            <a:ext cx="4651055" cy="2031325"/>
          </a:xfrm>
          <a:prstGeom prst="rect">
            <a:avLst/>
          </a:prstGeom>
          <a:noFill/>
        </p:spPr>
        <p:txBody>
          <a:bodyPr wrap="square">
            <a:spAutoFit/>
          </a:bodyPr>
          <a:lstStyle/>
          <a:p>
            <a:r>
              <a:rPr lang="es-CO" dirty="0"/>
              <a:t>Usada en aplicaciones en donde se requiere analizar cambios muy sutiles en el espectro, ya que cuenta con bandas mucho mas estrechas (10-20 nm) y puede contener hasta cientos de miles de bandas, formando(emulando) un espectro continuo.</a:t>
            </a:r>
          </a:p>
          <a:p>
            <a:endParaRPr lang="es-CO" dirty="0"/>
          </a:p>
        </p:txBody>
      </p:sp>
      <p:pic>
        <p:nvPicPr>
          <p:cNvPr id="4" name="Imagen 3">
            <a:extLst>
              <a:ext uri="{FF2B5EF4-FFF2-40B4-BE49-F238E27FC236}">
                <a16:creationId xmlns:a16="http://schemas.microsoft.com/office/drawing/2014/main" id="{EAE44AAA-F1FB-4207-B361-ACD8621732ED}"/>
              </a:ext>
            </a:extLst>
          </p:cNvPr>
          <p:cNvPicPr>
            <a:picLocks noChangeAspect="1"/>
          </p:cNvPicPr>
          <p:nvPr/>
        </p:nvPicPr>
        <p:blipFill>
          <a:blip r:embed="rId3"/>
          <a:stretch>
            <a:fillRect/>
          </a:stretch>
        </p:blipFill>
        <p:spPr>
          <a:xfrm>
            <a:off x="309716" y="966164"/>
            <a:ext cx="6134956" cy="5306165"/>
          </a:xfrm>
          <a:prstGeom prst="rect">
            <a:avLst/>
          </a:prstGeom>
        </p:spPr>
      </p:pic>
    </p:spTree>
    <p:extLst>
      <p:ext uri="{BB962C8B-B14F-4D97-AF65-F5344CB8AC3E}">
        <p14:creationId xmlns:p14="http://schemas.microsoft.com/office/powerpoint/2010/main" val="4061419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Aplicaciones tecnología multiespectral</a:t>
            </a:r>
          </a:p>
        </p:txBody>
      </p:sp>
      <p:sp>
        <p:nvSpPr>
          <p:cNvPr id="4" name="CuadroTexto 3">
            <a:extLst>
              <a:ext uri="{FF2B5EF4-FFF2-40B4-BE49-F238E27FC236}">
                <a16:creationId xmlns:a16="http://schemas.microsoft.com/office/drawing/2014/main" id="{8A86F063-9782-4BF6-905E-2EA06D776CB9}"/>
              </a:ext>
            </a:extLst>
          </p:cNvPr>
          <p:cNvSpPr txBox="1"/>
          <p:nvPr/>
        </p:nvSpPr>
        <p:spPr>
          <a:xfrm>
            <a:off x="765096" y="1189221"/>
            <a:ext cx="8128181" cy="1200329"/>
          </a:xfrm>
          <a:prstGeom prst="rect">
            <a:avLst/>
          </a:prstGeom>
          <a:noFill/>
        </p:spPr>
        <p:txBody>
          <a:bodyPr wrap="square">
            <a:spAutoFit/>
          </a:bodyPr>
          <a:lstStyle/>
          <a:p>
            <a:r>
              <a:rPr lang="es-CO" dirty="0"/>
              <a:t>Aunque son sensores demasiado costosos, y que requieren de una alta complejidad para ser elaborados, Las aplicaciones de estas tecnologías están creciendo aceleradamente:</a:t>
            </a:r>
          </a:p>
          <a:p>
            <a:endParaRPr lang="es-CO" dirty="0"/>
          </a:p>
        </p:txBody>
      </p:sp>
      <p:sp>
        <p:nvSpPr>
          <p:cNvPr id="5" name="CuadroTexto 4">
            <a:extLst>
              <a:ext uri="{FF2B5EF4-FFF2-40B4-BE49-F238E27FC236}">
                <a16:creationId xmlns:a16="http://schemas.microsoft.com/office/drawing/2014/main" id="{D0F03D34-CE06-4310-A2E0-905360909774}"/>
              </a:ext>
            </a:extLst>
          </p:cNvPr>
          <p:cNvSpPr txBox="1"/>
          <p:nvPr/>
        </p:nvSpPr>
        <p:spPr>
          <a:xfrm>
            <a:off x="1258182" y="2482267"/>
            <a:ext cx="4157969" cy="954107"/>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Análisis de componentes en planetas</a:t>
            </a:r>
          </a:p>
        </p:txBody>
      </p:sp>
      <p:pic>
        <p:nvPicPr>
          <p:cNvPr id="11266" name="Picture 2" descr="Hyperspectral imaging">
            <a:extLst>
              <a:ext uri="{FF2B5EF4-FFF2-40B4-BE49-F238E27FC236}">
                <a16:creationId xmlns:a16="http://schemas.microsoft.com/office/drawing/2014/main" id="{17BB155A-74D0-4308-921A-35378D505B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8182" y="3618121"/>
            <a:ext cx="3723413" cy="2313411"/>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40D20238-8768-46A3-8EE5-B98B6F431E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135" y="2058287"/>
            <a:ext cx="4943848" cy="4075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0057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Configuraciones básicas de iluminación</a:t>
            </a:r>
          </a:p>
        </p:txBody>
      </p:sp>
      <p:pic>
        <p:nvPicPr>
          <p:cNvPr id="6" name="Imagen 5">
            <a:extLst>
              <a:ext uri="{FF2B5EF4-FFF2-40B4-BE49-F238E27FC236}">
                <a16:creationId xmlns:a16="http://schemas.microsoft.com/office/drawing/2014/main" id="{2427097A-9600-4235-A0F0-787FAA98507A}"/>
              </a:ext>
            </a:extLst>
          </p:cNvPr>
          <p:cNvPicPr>
            <a:picLocks noChangeAspect="1"/>
          </p:cNvPicPr>
          <p:nvPr/>
        </p:nvPicPr>
        <p:blipFill>
          <a:blip r:embed="rId3"/>
          <a:stretch>
            <a:fillRect/>
          </a:stretch>
        </p:blipFill>
        <p:spPr>
          <a:xfrm>
            <a:off x="3982438" y="1439501"/>
            <a:ext cx="2867425" cy="2238687"/>
          </a:xfrm>
          <a:prstGeom prst="rect">
            <a:avLst/>
          </a:prstGeom>
        </p:spPr>
      </p:pic>
      <p:pic>
        <p:nvPicPr>
          <p:cNvPr id="8" name="Imagen 7">
            <a:extLst>
              <a:ext uri="{FF2B5EF4-FFF2-40B4-BE49-F238E27FC236}">
                <a16:creationId xmlns:a16="http://schemas.microsoft.com/office/drawing/2014/main" id="{BFCF9BF3-E668-48B2-90A2-64FF82035797}"/>
              </a:ext>
            </a:extLst>
          </p:cNvPr>
          <p:cNvPicPr>
            <a:picLocks noChangeAspect="1"/>
          </p:cNvPicPr>
          <p:nvPr/>
        </p:nvPicPr>
        <p:blipFill>
          <a:blip r:embed="rId4"/>
          <a:stretch>
            <a:fillRect/>
          </a:stretch>
        </p:blipFill>
        <p:spPr>
          <a:xfrm>
            <a:off x="1134065" y="1439501"/>
            <a:ext cx="2848373" cy="2267266"/>
          </a:xfrm>
          <a:prstGeom prst="rect">
            <a:avLst/>
          </a:prstGeom>
        </p:spPr>
      </p:pic>
      <p:pic>
        <p:nvPicPr>
          <p:cNvPr id="10" name="Imagen 9">
            <a:extLst>
              <a:ext uri="{FF2B5EF4-FFF2-40B4-BE49-F238E27FC236}">
                <a16:creationId xmlns:a16="http://schemas.microsoft.com/office/drawing/2014/main" id="{18AFAF94-A156-476A-ACA1-294200A0D6CC}"/>
              </a:ext>
            </a:extLst>
          </p:cNvPr>
          <p:cNvPicPr>
            <a:picLocks noChangeAspect="1"/>
          </p:cNvPicPr>
          <p:nvPr/>
        </p:nvPicPr>
        <p:blipFill>
          <a:blip r:embed="rId5"/>
          <a:stretch>
            <a:fillRect/>
          </a:stretch>
        </p:blipFill>
        <p:spPr>
          <a:xfrm>
            <a:off x="5854439" y="3678188"/>
            <a:ext cx="3019846" cy="2229161"/>
          </a:xfrm>
          <a:prstGeom prst="rect">
            <a:avLst/>
          </a:prstGeom>
        </p:spPr>
      </p:pic>
      <p:pic>
        <p:nvPicPr>
          <p:cNvPr id="12" name="Imagen 11">
            <a:extLst>
              <a:ext uri="{FF2B5EF4-FFF2-40B4-BE49-F238E27FC236}">
                <a16:creationId xmlns:a16="http://schemas.microsoft.com/office/drawing/2014/main" id="{AFD7CA44-C486-4B7A-9DA1-3D64983B8FE0}"/>
              </a:ext>
            </a:extLst>
          </p:cNvPr>
          <p:cNvPicPr>
            <a:picLocks noChangeAspect="1"/>
          </p:cNvPicPr>
          <p:nvPr/>
        </p:nvPicPr>
        <p:blipFill>
          <a:blip r:embed="rId6"/>
          <a:stretch>
            <a:fillRect/>
          </a:stretch>
        </p:blipFill>
        <p:spPr>
          <a:xfrm>
            <a:off x="8721864" y="3678188"/>
            <a:ext cx="2876951" cy="2276793"/>
          </a:xfrm>
          <a:prstGeom prst="rect">
            <a:avLst/>
          </a:prstGeom>
        </p:spPr>
      </p:pic>
    </p:spTree>
    <p:extLst>
      <p:ext uri="{BB962C8B-B14F-4D97-AF65-F5344CB8AC3E}">
        <p14:creationId xmlns:p14="http://schemas.microsoft.com/office/powerpoint/2010/main" val="3659273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B86F0653-4A8F-4D34-98EC-291E7EF24F86}"/>
              </a:ext>
            </a:extLst>
          </p:cNvPr>
          <p:cNvPicPr>
            <a:picLocks noChangeAspect="1"/>
          </p:cNvPicPr>
          <p:nvPr/>
        </p:nvPicPr>
        <p:blipFill>
          <a:blip r:embed="rId3"/>
          <a:stretch>
            <a:fillRect/>
          </a:stretch>
        </p:blipFill>
        <p:spPr>
          <a:xfrm>
            <a:off x="1251564" y="485270"/>
            <a:ext cx="2934109" cy="2819794"/>
          </a:xfrm>
          <a:prstGeom prst="rect">
            <a:avLst/>
          </a:prstGeom>
        </p:spPr>
      </p:pic>
      <p:pic>
        <p:nvPicPr>
          <p:cNvPr id="8" name="Imagen 7">
            <a:extLst>
              <a:ext uri="{FF2B5EF4-FFF2-40B4-BE49-F238E27FC236}">
                <a16:creationId xmlns:a16="http://schemas.microsoft.com/office/drawing/2014/main" id="{61368B2E-4917-4341-9DC7-F144446D1B72}"/>
              </a:ext>
            </a:extLst>
          </p:cNvPr>
          <p:cNvPicPr>
            <a:picLocks noChangeAspect="1"/>
          </p:cNvPicPr>
          <p:nvPr/>
        </p:nvPicPr>
        <p:blipFill>
          <a:blip r:embed="rId4"/>
          <a:stretch>
            <a:fillRect/>
          </a:stretch>
        </p:blipFill>
        <p:spPr>
          <a:xfrm>
            <a:off x="4185673" y="485270"/>
            <a:ext cx="2905530" cy="2810267"/>
          </a:xfrm>
          <a:prstGeom prst="rect">
            <a:avLst/>
          </a:prstGeom>
        </p:spPr>
      </p:pic>
      <p:pic>
        <p:nvPicPr>
          <p:cNvPr id="10" name="Imagen 9">
            <a:extLst>
              <a:ext uri="{FF2B5EF4-FFF2-40B4-BE49-F238E27FC236}">
                <a16:creationId xmlns:a16="http://schemas.microsoft.com/office/drawing/2014/main" id="{9F4448E9-D821-4C72-9B7D-0D7B8AF5A0E7}"/>
              </a:ext>
            </a:extLst>
          </p:cNvPr>
          <p:cNvPicPr>
            <a:picLocks noChangeAspect="1"/>
          </p:cNvPicPr>
          <p:nvPr/>
        </p:nvPicPr>
        <p:blipFill>
          <a:blip r:embed="rId5"/>
          <a:stretch>
            <a:fillRect/>
          </a:stretch>
        </p:blipFill>
        <p:spPr>
          <a:xfrm>
            <a:off x="5638438" y="3377381"/>
            <a:ext cx="2943636" cy="2800741"/>
          </a:xfrm>
          <a:prstGeom prst="rect">
            <a:avLst/>
          </a:prstGeom>
        </p:spPr>
      </p:pic>
      <p:pic>
        <p:nvPicPr>
          <p:cNvPr id="12" name="Imagen 11">
            <a:extLst>
              <a:ext uri="{FF2B5EF4-FFF2-40B4-BE49-F238E27FC236}">
                <a16:creationId xmlns:a16="http://schemas.microsoft.com/office/drawing/2014/main" id="{D579CCFE-AE5B-4A0C-BA15-DF2AEEEDD88F}"/>
              </a:ext>
            </a:extLst>
          </p:cNvPr>
          <p:cNvPicPr>
            <a:picLocks noChangeAspect="1"/>
          </p:cNvPicPr>
          <p:nvPr/>
        </p:nvPicPr>
        <p:blipFill>
          <a:blip r:embed="rId6"/>
          <a:stretch>
            <a:fillRect/>
          </a:stretch>
        </p:blipFill>
        <p:spPr>
          <a:xfrm>
            <a:off x="8582074" y="3377381"/>
            <a:ext cx="2886478" cy="2781688"/>
          </a:xfrm>
          <a:prstGeom prst="rect">
            <a:avLst/>
          </a:prstGeom>
        </p:spPr>
      </p:pic>
    </p:spTree>
    <p:extLst>
      <p:ext uri="{BB962C8B-B14F-4D97-AF65-F5344CB8AC3E}">
        <p14:creationId xmlns:p14="http://schemas.microsoft.com/office/powerpoint/2010/main" val="2820594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954107"/>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Sistemas 3D</a:t>
            </a:r>
          </a:p>
          <a:p>
            <a:endParaRPr lang="es-CO" sz="2800" b="1" dirty="0">
              <a:solidFill>
                <a:srgbClr val="C00040"/>
              </a:solidFill>
              <a:latin typeface="DIN Pro Medium" panose="020B0604020101020102" pitchFamily="34" charset="0"/>
              <a:cs typeface="DIN Pro Medium" panose="020B0604020101020102" pitchFamily="34" charset="0"/>
            </a:endParaRPr>
          </a:p>
        </p:txBody>
      </p:sp>
      <p:sp>
        <p:nvSpPr>
          <p:cNvPr id="7" name="CuadroTexto 6">
            <a:extLst>
              <a:ext uri="{FF2B5EF4-FFF2-40B4-BE49-F238E27FC236}">
                <a16:creationId xmlns:a16="http://schemas.microsoft.com/office/drawing/2014/main" id="{94835734-4467-4383-996F-36C416E8981D}"/>
              </a:ext>
            </a:extLst>
          </p:cNvPr>
          <p:cNvSpPr txBox="1"/>
          <p:nvPr/>
        </p:nvSpPr>
        <p:spPr>
          <a:xfrm>
            <a:off x="5678129" y="1212973"/>
            <a:ext cx="5688897" cy="2862322"/>
          </a:xfrm>
          <a:prstGeom prst="rect">
            <a:avLst/>
          </a:prstGeom>
          <a:noFill/>
        </p:spPr>
        <p:txBody>
          <a:bodyPr wrap="square">
            <a:spAutoFit/>
          </a:bodyPr>
          <a:lstStyle/>
          <a:p>
            <a:r>
              <a:rPr lang="es-CO" sz="2000" b="0" dirty="0"/>
              <a:t>La mayoría de las aplicaciones en la industria se encuentra en las imágenes 2D, y si varias imágenes son usadas normalmente es para analizar diferentes aspectos de la pieza a inspeccionar, sin realmente utilizar las relaciones entre las imágenes. Sin embargo esta situación esta cambiando, debido a el incremento del poder computacional ha convertido la adquisición y procesamiento de datos 3D en el siguiente paso en la visión artificial en la industria</a:t>
            </a:r>
          </a:p>
        </p:txBody>
      </p:sp>
      <p:pic>
        <p:nvPicPr>
          <p:cNvPr id="1026" name="Picture 2" descr="3D Vision Systems | KEYENCE America">
            <a:extLst>
              <a:ext uri="{FF2B5EF4-FFF2-40B4-BE49-F238E27FC236}">
                <a16:creationId xmlns:a16="http://schemas.microsoft.com/office/drawing/2014/main" id="{A76F76E8-8BB8-41FD-BB62-2D88DB1857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483" y="1936955"/>
            <a:ext cx="4476750" cy="1905000"/>
          </a:xfrm>
          <a:prstGeom prst="rect">
            <a:avLst/>
          </a:prstGeom>
          <a:noFill/>
          <a:extLst>
            <a:ext uri="{909E8E84-426E-40DD-AFC4-6F175D3DCCD1}">
              <a14:hiddenFill xmlns:a14="http://schemas.microsoft.com/office/drawing/2010/main">
                <a:solidFill>
                  <a:srgbClr val="FFFFFF"/>
                </a:solidFill>
              </a14:hiddenFill>
            </a:ext>
          </a:extLst>
        </p:spPr>
      </p:pic>
      <p:sp>
        <p:nvSpPr>
          <p:cNvPr id="11" name="CuadroTexto 10">
            <a:extLst>
              <a:ext uri="{FF2B5EF4-FFF2-40B4-BE49-F238E27FC236}">
                <a16:creationId xmlns:a16="http://schemas.microsoft.com/office/drawing/2014/main" id="{5FD361A0-4D4D-40E2-986C-9A8516C8A1EE}"/>
              </a:ext>
            </a:extLst>
          </p:cNvPr>
          <p:cNvSpPr txBox="1"/>
          <p:nvPr/>
        </p:nvSpPr>
        <p:spPr>
          <a:xfrm>
            <a:off x="1992568" y="4845324"/>
            <a:ext cx="6135329" cy="923330"/>
          </a:xfrm>
          <a:prstGeom prst="rect">
            <a:avLst/>
          </a:prstGeom>
          <a:noFill/>
        </p:spPr>
        <p:txBody>
          <a:bodyPr wrap="square">
            <a:spAutoFit/>
          </a:bodyPr>
          <a:lstStyle/>
          <a:p>
            <a:r>
              <a:rPr lang="es-CO" sz="1800" b="0" dirty="0"/>
              <a:t>Un sistema 3D se caracteriza por tener información X,Y</a:t>
            </a:r>
            <a:r>
              <a:rPr lang="es-CO" dirty="0"/>
              <a:t> y Z del objetivo, brindando información adicional que puede ser útil para la inspección de la pieza.</a:t>
            </a:r>
          </a:p>
        </p:txBody>
      </p:sp>
    </p:spTree>
    <p:extLst>
      <p:ext uri="{BB962C8B-B14F-4D97-AF65-F5344CB8AC3E}">
        <p14:creationId xmlns:p14="http://schemas.microsoft.com/office/powerpoint/2010/main" val="20894379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C01E52C3-0078-4DF2-8B86-06553BCD6BBE}"/>
              </a:ext>
            </a:extLst>
          </p:cNvPr>
          <p:cNvPicPr>
            <a:picLocks noChangeAspect="1"/>
          </p:cNvPicPr>
          <p:nvPr/>
        </p:nvPicPr>
        <p:blipFill>
          <a:blip r:embed="rId2"/>
          <a:stretch>
            <a:fillRect/>
          </a:stretch>
        </p:blipFill>
        <p:spPr>
          <a:xfrm>
            <a:off x="0" y="117987"/>
            <a:ext cx="12192000" cy="2857356"/>
          </a:xfrm>
          <a:prstGeom prst="rect">
            <a:avLst/>
          </a:prstGeom>
        </p:spPr>
      </p:pic>
      <p:pic>
        <p:nvPicPr>
          <p:cNvPr id="5" name="Imagen 4">
            <a:extLst>
              <a:ext uri="{FF2B5EF4-FFF2-40B4-BE49-F238E27FC236}">
                <a16:creationId xmlns:a16="http://schemas.microsoft.com/office/drawing/2014/main" id="{14848DE2-ED47-4E06-B5F4-3BCDD31DA2BD}"/>
              </a:ext>
            </a:extLst>
          </p:cNvPr>
          <p:cNvPicPr>
            <a:picLocks noChangeAspect="1"/>
          </p:cNvPicPr>
          <p:nvPr/>
        </p:nvPicPr>
        <p:blipFill>
          <a:blip r:embed="rId3"/>
          <a:stretch>
            <a:fillRect/>
          </a:stretch>
        </p:blipFill>
        <p:spPr>
          <a:xfrm>
            <a:off x="0" y="3285059"/>
            <a:ext cx="12192000" cy="2752739"/>
          </a:xfrm>
          <a:prstGeom prst="rect">
            <a:avLst/>
          </a:prstGeom>
        </p:spPr>
      </p:pic>
    </p:spTree>
    <p:extLst>
      <p:ext uri="{BB962C8B-B14F-4D97-AF65-F5344CB8AC3E}">
        <p14:creationId xmlns:p14="http://schemas.microsoft.com/office/powerpoint/2010/main" val="3226975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11DB0E8A-5CE6-4684-A63C-C6D11A73E9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202" y="374322"/>
            <a:ext cx="5619750" cy="2809875"/>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a:extLst>
              <a:ext uri="{FF2B5EF4-FFF2-40B4-BE49-F238E27FC236}">
                <a16:creationId xmlns:a16="http://schemas.microsoft.com/office/drawing/2014/main" id="{48C9D4D5-4EE4-47F5-9A49-B0C5A636E359}"/>
              </a:ext>
            </a:extLst>
          </p:cNvPr>
          <p:cNvPicPr>
            <a:picLocks noChangeAspect="1"/>
          </p:cNvPicPr>
          <p:nvPr/>
        </p:nvPicPr>
        <p:blipFill>
          <a:blip r:embed="rId3"/>
          <a:stretch>
            <a:fillRect/>
          </a:stretch>
        </p:blipFill>
        <p:spPr>
          <a:xfrm>
            <a:off x="4252453" y="3184197"/>
            <a:ext cx="7000568" cy="2968649"/>
          </a:xfrm>
          <a:prstGeom prst="rect">
            <a:avLst/>
          </a:prstGeom>
        </p:spPr>
      </p:pic>
    </p:spTree>
    <p:extLst>
      <p:ext uri="{BB962C8B-B14F-4D97-AF65-F5344CB8AC3E}">
        <p14:creationId xmlns:p14="http://schemas.microsoft.com/office/powerpoint/2010/main" val="1756457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Nube de puntos</a:t>
            </a:r>
          </a:p>
        </p:txBody>
      </p:sp>
      <p:sp>
        <p:nvSpPr>
          <p:cNvPr id="9" name="CuadroTexto 8">
            <a:extLst>
              <a:ext uri="{FF2B5EF4-FFF2-40B4-BE49-F238E27FC236}">
                <a16:creationId xmlns:a16="http://schemas.microsoft.com/office/drawing/2014/main" id="{371D19F4-5568-4ECD-B388-B35B2AA13587}"/>
              </a:ext>
            </a:extLst>
          </p:cNvPr>
          <p:cNvSpPr txBox="1"/>
          <p:nvPr/>
        </p:nvSpPr>
        <p:spPr>
          <a:xfrm>
            <a:off x="6096000" y="966164"/>
            <a:ext cx="4809953" cy="2031325"/>
          </a:xfrm>
          <a:prstGeom prst="rect">
            <a:avLst/>
          </a:prstGeom>
          <a:noFill/>
        </p:spPr>
        <p:txBody>
          <a:bodyPr wrap="square" rtlCol="0">
            <a:spAutoFit/>
          </a:bodyPr>
          <a:lstStyle/>
          <a:p>
            <a:r>
              <a:rPr lang="es-CO" dirty="0"/>
              <a:t>Aunque hay diferentes maneras de representar datos 3D la mas común es utilizar nubes de puntos, la cual es una colección de datos definidos por la coordenada X,Y y Z, la cual permite representar el área superficial del objeto visible desde el punto de vista de la cámara</a:t>
            </a:r>
          </a:p>
          <a:p>
            <a:endParaRPr lang="es-CO" dirty="0"/>
          </a:p>
        </p:txBody>
      </p:sp>
      <p:sp>
        <p:nvSpPr>
          <p:cNvPr id="17" name="CuadroTexto 16">
            <a:extLst>
              <a:ext uri="{FF2B5EF4-FFF2-40B4-BE49-F238E27FC236}">
                <a16:creationId xmlns:a16="http://schemas.microsoft.com/office/drawing/2014/main" id="{88DBF3DA-4A02-4F28-A8D2-A9F7EFA8AAF3}"/>
              </a:ext>
            </a:extLst>
          </p:cNvPr>
          <p:cNvSpPr txBox="1"/>
          <p:nvPr/>
        </p:nvSpPr>
        <p:spPr>
          <a:xfrm>
            <a:off x="1344716" y="4979341"/>
            <a:ext cx="4809953" cy="1200329"/>
          </a:xfrm>
          <a:prstGeom prst="rect">
            <a:avLst/>
          </a:prstGeom>
          <a:noFill/>
        </p:spPr>
        <p:txBody>
          <a:bodyPr wrap="square" rtlCol="0">
            <a:spAutoFit/>
          </a:bodyPr>
          <a:lstStyle/>
          <a:p>
            <a:r>
              <a:rPr lang="es-CO" dirty="0"/>
              <a:t>Cabe mencionar que para obtener una nube de puntos completa de un objeto , muchas veces se van a requerir mas de un sensor.</a:t>
            </a:r>
          </a:p>
          <a:p>
            <a:endParaRPr lang="es-CO" dirty="0"/>
          </a:p>
        </p:txBody>
      </p:sp>
      <p:pic>
        <p:nvPicPr>
          <p:cNvPr id="2050" name="Picture 2" descr="Object for storing 3-D point cloud - MATLAB - MathWorks España">
            <a:extLst>
              <a:ext uri="{FF2B5EF4-FFF2-40B4-BE49-F238E27FC236}">
                <a16:creationId xmlns:a16="http://schemas.microsoft.com/office/drawing/2014/main" id="{A1BA9EE4-0004-45A3-96A6-B2E041F32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1918" y="1116147"/>
            <a:ext cx="4692615" cy="351946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scáner de triangulación láser, te lo contamos todo! - 3Dnatives">
            <a:extLst>
              <a:ext uri="{FF2B5EF4-FFF2-40B4-BE49-F238E27FC236}">
                <a16:creationId xmlns:a16="http://schemas.microsoft.com/office/drawing/2014/main" id="{B29612F1-5284-49FC-B3C0-2DCB79E1E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7467" y="2997489"/>
            <a:ext cx="4692615" cy="2760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677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Métodos de adquisición de datos 3D</a:t>
            </a:r>
          </a:p>
        </p:txBody>
      </p:sp>
      <p:sp>
        <p:nvSpPr>
          <p:cNvPr id="10" name="CuadroTexto 9">
            <a:extLst>
              <a:ext uri="{FF2B5EF4-FFF2-40B4-BE49-F238E27FC236}">
                <a16:creationId xmlns:a16="http://schemas.microsoft.com/office/drawing/2014/main" id="{40924FFD-BC34-46AB-9228-57AB7597524F}"/>
              </a:ext>
            </a:extLst>
          </p:cNvPr>
          <p:cNvSpPr txBox="1"/>
          <p:nvPr/>
        </p:nvSpPr>
        <p:spPr>
          <a:xfrm>
            <a:off x="7224227" y="1349146"/>
            <a:ext cx="4233765" cy="1754326"/>
          </a:xfrm>
          <a:prstGeom prst="rect">
            <a:avLst/>
          </a:prstGeom>
          <a:noFill/>
        </p:spPr>
        <p:txBody>
          <a:bodyPr wrap="square">
            <a:spAutoFit/>
          </a:bodyPr>
          <a:lstStyle/>
          <a:p>
            <a:r>
              <a:rPr lang="es-CO" dirty="0"/>
              <a:t>La categorización mas conocida distinguen dos tipos de técnicas: Pasivas y activas. Los métodos pasivos  utilizan la iluminación ambiente de la escena mientras que los métodos activos aplican un cierto tipo de luz controlada</a:t>
            </a:r>
          </a:p>
        </p:txBody>
      </p:sp>
      <p:pic>
        <p:nvPicPr>
          <p:cNvPr id="3074" name="Picture 2" descr="Structured lighting | STEMMER IMAGING">
            <a:extLst>
              <a:ext uri="{FF2B5EF4-FFF2-40B4-BE49-F238E27FC236}">
                <a16:creationId xmlns:a16="http://schemas.microsoft.com/office/drawing/2014/main" id="{8320AC44-2855-4B41-8109-7AA882142D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8725" y="1200150"/>
            <a:ext cx="4867275" cy="445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284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381388"/>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Métodos Pasivos:</a:t>
            </a:r>
          </a:p>
        </p:txBody>
      </p:sp>
      <p:sp>
        <p:nvSpPr>
          <p:cNvPr id="10" name="CuadroTexto 9">
            <a:extLst>
              <a:ext uri="{FF2B5EF4-FFF2-40B4-BE49-F238E27FC236}">
                <a16:creationId xmlns:a16="http://schemas.microsoft.com/office/drawing/2014/main" id="{40924FFD-BC34-46AB-9228-57AB7597524F}"/>
              </a:ext>
            </a:extLst>
          </p:cNvPr>
          <p:cNvSpPr txBox="1"/>
          <p:nvPr/>
        </p:nvSpPr>
        <p:spPr>
          <a:xfrm>
            <a:off x="4834989" y="319833"/>
            <a:ext cx="5916586" cy="646331"/>
          </a:xfrm>
          <a:prstGeom prst="rect">
            <a:avLst/>
          </a:prstGeom>
          <a:noFill/>
        </p:spPr>
        <p:txBody>
          <a:bodyPr wrap="square">
            <a:spAutoFit/>
          </a:bodyPr>
          <a:lstStyle/>
          <a:p>
            <a:r>
              <a:rPr lang="es-CO" dirty="0"/>
              <a:t>Los métodos pasivos obtienen información de la forma del objeto utilizando diferentes características de la escena</a:t>
            </a:r>
          </a:p>
        </p:txBody>
      </p:sp>
      <p:sp>
        <p:nvSpPr>
          <p:cNvPr id="5" name="CuadroTexto 4">
            <a:extLst>
              <a:ext uri="{FF2B5EF4-FFF2-40B4-BE49-F238E27FC236}">
                <a16:creationId xmlns:a16="http://schemas.microsoft.com/office/drawing/2014/main" id="{7F5E410C-A2CF-456F-90D5-E07DA983CF92}"/>
              </a:ext>
            </a:extLst>
          </p:cNvPr>
          <p:cNvSpPr txBox="1"/>
          <p:nvPr/>
        </p:nvSpPr>
        <p:spPr>
          <a:xfrm>
            <a:off x="824974" y="1396867"/>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Foco:</a:t>
            </a:r>
          </a:p>
        </p:txBody>
      </p:sp>
      <p:sp>
        <p:nvSpPr>
          <p:cNvPr id="11" name="CuadroTexto 10">
            <a:extLst>
              <a:ext uri="{FF2B5EF4-FFF2-40B4-BE49-F238E27FC236}">
                <a16:creationId xmlns:a16="http://schemas.microsoft.com/office/drawing/2014/main" id="{BB7EBC45-E2B0-4E2B-8695-15D3C18149AA}"/>
              </a:ext>
            </a:extLst>
          </p:cNvPr>
          <p:cNvSpPr txBox="1"/>
          <p:nvPr/>
        </p:nvSpPr>
        <p:spPr>
          <a:xfrm>
            <a:off x="457200" y="2077106"/>
            <a:ext cx="5132439" cy="3139321"/>
          </a:xfrm>
          <a:prstGeom prst="rect">
            <a:avLst/>
          </a:prstGeom>
          <a:noFill/>
        </p:spPr>
        <p:txBody>
          <a:bodyPr wrap="square">
            <a:spAutoFit/>
          </a:bodyPr>
          <a:lstStyle/>
          <a:p>
            <a:r>
              <a:rPr lang="es-CO" dirty="0"/>
              <a:t>Consiste en Variar la distancia entre la cámara y el objeto o las características focales de los lentes, y a partir de dichos cambios se miden características relacionadas con el foco de la escena, por ejemplo que tan afilados se encuentran los bodes. A partir de dicha característica es posible establecer un mapa de distancias relativas con partes de la escena desde la cámara y por ende un mapa de alturas, el método adquiere mapas de altura con relativa baja resolución y precisión. Cabe notar que únicamente utiliza una cámara.</a:t>
            </a:r>
          </a:p>
        </p:txBody>
      </p:sp>
      <p:pic>
        <p:nvPicPr>
          <p:cNvPr id="4100" name="Picture 4" descr="iClone 7 Online Manual - Fixing Visual Defects of Out-of-focus Objects">
            <a:extLst>
              <a:ext uri="{FF2B5EF4-FFF2-40B4-BE49-F238E27FC236}">
                <a16:creationId xmlns:a16="http://schemas.microsoft.com/office/drawing/2014/main" id="{C32D4591-D86B-498E-AA23-345BF3A72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6955" y="1246239"/>
            <a:ext cx="6096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963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Sombreado:</a:t>
            </a:r>
          </a:p>
        </p:txBody>
      </p:sp>
      <p:sp>
        <p:nvSpPr>
          <p:cNvPr id="10" name="CuadroTexto 9">
            <a:extLst>
              <a:ext uri="{FF2B5EF4-FFF2-40B4-BE49-F238E27FC236}">
                <a16:creationId xmlns:a16="http://schemas.microsoft.com/office/drawing/2014/main" id="{40924FFD-BC34-46AB-9228-57AB7597524F}"/>
              </a:ext>
            </a:extLst>
          </p:cNvPr>
          <p:cNvSpPr txBox="1"/>
          <p:nvPr/>
        </p:nvSpPr>
        <p:spPr>
          <a:xfrm>
            <a:off x="4077478" y="704554"/>
            <a:ext cx="7399176" cy="923330"/>
          </a:xfrm>
          <a:prstGeom prst="rect">
            <a:avLst/>
          </a:prstGeom>
          <a:noFill/>
        </p:spPr>
        <p:txBody>
          <a:bodyPr wrap="square">
            <a:spAutoFit/>
          </a:bodyPr>
          <a:lstStyle/>
          <a:p>
            <a:r>
              <a:rPr lang="es-CO" dirty="0"/>
              <a:t>La forma y la altura de un objeto son deducidos a partir de la reflectancia y sombras observadas en varias partes de la imagen.</a:t>
            </a:r>
          </a:p>
          <a:p>
            <a:endParaRPr lang="es-CO" dirty="0"/>
          </a:p>
        </p:txBody>
      </p:sp>
      <p:pic>
        <p:nvPicPr>
          <p:cNvPr id="5124" name="Picture 4" descr="depth map aprender opengl">
            <a:extLst>
              <a:ext uri="{FF2B5EF4-FFF2-40B4-BE49-F238E27FC236}">
                <a16:creationId xmlns:a16="http://schemas.microsoft.com/office/drawing/2014/main" id="{ED33F26D-6EC1-4CDF-A1CF-1F306498F7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9781" y="1889494"/>
            <a:ext cx="9782500" cy="36415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135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4" y="44294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Disparidad o imagen estéreo</a:t>
            </a:r>
          </a:p>
        </p:txBody>
      </p:sp>
      <p:sp>
        <p:nvSpPr>
          <p:cNvPr id="10" name="CuadroTexto 9">
            <a:extLst>
              <a:ext uri="{FF2B5EF4-FFF2-40B4-BE49-F238E27FC236}">
                <a16:creationId xmlns:a16="http://schemas.microsoft.com/office/drawing/2014/main" id="{40924FFD-BC34-46AB-9228-57AB7597524F}"/>
              </a:ext>
            </a:extLst>
          </p:cNvPr>
          <p:cNvSpPr txBox="1"/>
          <p:nvPr/>
        </p:nvSpPr>
        <p:spPr>
          <a:xfrm>
            <a:off x="6769510" y="1096698"/>
            <a:ext cx="4911212" cy="3693319"/>
          </a:xfrm>
          <a:prstGeom prst="rect">
            <a:avLst/>
          </a:prstGeom>
          <a:noFill/>
        </p:spPr>
        <p:txBody>
          <a:bodyPr wrap="square">
            <a:spAutoFit/>
          </a:bodyPr>
          <a:lstStyle/>
          <a:p>
            <a:r>
              <a:rPr lang="es-CO" dirty="0"/>
              <a:t>Esta técnica es conocida típicamente como estéreo. La imagen es adquirida desde dos puntos de vista diferentes con una relación espacial conocida entre cada una.</a:t>
            </a:r>
          </a:p>
          <a:p>
            <a:r>
              <a:rPr lang="es-CO" dirty="0"/>
              <a:t>Normalmente dos cámaras son dispuestas en el mismo eje a una determinada distancia, conocida como línea base. A continuación en las dos imágenes  se buscan puntos correspondientes y con la distancia aparente de los dos puntos en las imágenes  y con la línea base conocida, la distancia de los puntos a la cámara pueden ser hallados mediante trigonometría. Además la técnica puede ser extendida a múltiples imágenes</a:t>
            </a:r>
          </a:p>
        </p:txBody>
      </p:sp>
      <p:sp>
        <p:nvSpPr>
          <p:cNvPr id="8" name="CuadroTexto 7">
            <a:extLst>
              <a:ext uri="{FF2B5EF4-FFF2-40B4-BE49-F238E27FC236}">
                <a16:creationId xmlns:a16="http://schemas.microsoft.com/office/drawing/2014/main" id="{D7DEEF23-8438-4384-A1FB-05ED5538B6BC}"/>
              </a:ext>
            </a:extLst>
          </p:cNvPr>
          <p:cNvSpPr txBox="1"/>
          <p:nvPr/>
        </p:nvSpPr>
        <p:spPr>
          <a:xfrm>
            <a:off x="501444" y="5161137"/>
            <a:ext cx="9615949" cy="923330"/>
          </a:xfrm>
          <a:prstGeom prst="rect">
            <a:avLst/>
          </a:prstGeom>
          <a:noFill/>
        </p:spPr>
        <p:txBody>
          <a:bodyPr wrap="square">
            <a:spAutoFit/>
          </a:bodyPr>
          <a:lstStyle/>
          <a:p>
            <a:r>
              <a:rPr lang="es-CO" dirty="0"/>
              <a:t>El principal problema es encontrar buenos puntos correspondientes en las dos imágenes. Además generalmente no se realizan mapas de profundidad ya que únicamente la distancia puede ser computada por los dos puntos correspondientes y no todos los puntos en la imagen</a:t>
            </a:r>
          </a:p>
        </p:txBody>
      </p:sp>
      <p:pic>
        <p:nvPicPr>
          <p:cNvPr id="12" name="Imagen 11">
            <a:extLst>
              <a:ext uri="{FF2B5EF4-FFF2-40B4-BE49-F238E27FC236}">
                <a16:creationId xmlns:a16="http://schemas.microsoft.com/office/drawing/2014/main" id="{45E95EB5-83BA-4154-968A-4D2333F9408C}"/>
              </a:ext>
            </a:extLst>
          </p:cNvPr>
          <p:cNvPicPr>
            <a:picLocks noChangeAspect="1"/>
          </p:cNvPicPr>
          <p:nvPr/>
        </p:nvPicPr>
        <p:blipFill>
          <a:blip r:embed="rId2"/>
          <a:stretch>
            <a:fillRect/>
          </a:stretch>
        </p:blipFill>
        <p:spPr>
          <a:xfrm>
            <a:off x="627128" y="1626734"/>
            <a:ext cx="6015365" cy="2873832"/>
          </a:xfrm>
          <a:prstGeom prst="rect">
            <a:avLst/>
          </a:prstGeom>
        </p:spPr>
      </p:pic>
      <p:sp>
        <p:nvSpPr>
          <p:cNvPr id="14" name="Rectángulo 13">
            <a:extLst>
              <a:ext uri="{FF2B5EF4-FFF2-40B4-BE49-F238E27FC236}">
                <a16:creationId xmlns:a16="http://schemas.microsoft.com/office/drawing/2014/main" id="{E9F1EFE8-7FF9-4A31-A9D8-BAA5CA0666ED}"/>
              </a:ext>
            </a:extLst>
          </p:cNvPr>
          <p:cNvSpPr/>
          <p:nvPr/>
        </p:nvSpPr>
        <p:spPr>
          <a:xfrm>
            <a:off x="5416151" y="1813745"/>
            <a:ext cx="546493" cy="4471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chemeClr val="tx1"/>
                </a:solidFill>
              </a:rPr>
              <a:t>P</a:t>
            </a:r>
          </a:p>
        </p:txBody>
      </p:sp>
    </p:spTree>
    <p:extLst>
      <p:ext uri="{BB962C8B-B14F-4D97-AF65-F5344CB8AC3E}">
        <p14:creationId xmlns:p14="http://schemas.microsoft.com/office/powerpoint/2010/main" val="3134097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C3E8196-9023-4DB4-A0DB-DA1AB6F0593F}"/>
              </a:ext>
            </a:extLst>
          </p:cNvPr>
          <p:cNvPicPr>
            <a:picLocks noChangeAspect="1"/>
          </p:cNvPicPr>
          <p:nvPr/>
        </p:nvPicPr>
        <p:blipFill>
          <a:blip r:embed="rId2"/>
          <a:stretch>
            <a:fillRect/>
          </a:stretch>
        </p:blipFill>
        <p:spPr>
          <a:xfrm>
            <a:off x="3431268" y="1533833"/>
            <a:ext cx="5329463" cy="3234645"/>
          </a:xfrm>
          <a:prstGeom prst="rect">
            <a:avLst/>
          </a:prstGeom>
        </p:spPr>
      </p:pic>
      <p:sp>
        <p:nvSpPr>
          <p:cNvPr id="4" name="CuadroTexto 3">
            <a:extLst>
              <a:ext uri="{FF2B5EF4-FFF2-40B4-BE49-F238E27FC236}">
                <a16:creationId xmlns:a16="http://schemas.microsoft.com/office/drawing/2014/main" id="{B131092F-A1D0-48D6-9742-D69BAC8FF91A}"/>
              </a:ext>
            </a:extLst>
          </p:cNvPr>
          <p:cNvSpPr txBox="1"/>
          <p:nvPr/>
        </p:nvSpPr>
        <p:spPr>
          <a:xfrm>
            <a:off x="1886858" y="531434"/>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Calculo de distancia</a:t>
            </a:r>
          </a:p>
        </p:txBody>
      </p:sp>
    </p:spTree>
    <p:extLst>
      <p:ext uri="{BB962C8B-B14F-4D97-AF65-F5344CB8AC3E}">
        <p14:creationId xmlns:p14="http://schemas.microsoft.com/office/powerpoint/2010/main" val="248298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B35ED37-71C7-4AA1-A813-6F9049F35B79}"/>
              </a:ext>
            </a:extLst>
          </p:cNvPr>
          <p:cNvSpPr txBox="1"/>
          <p:nvPr/>
        </p:nvSpPr>
        <p:spPr>
          <a:xfrm>
            <a:off x="824973" y="671820"/>
            <a:ext cx="9182355" cy="523220"/>
          </a:xfrm>
          <a:prstGeom prst="rect">
            <a:avLst/>
          </a:prstGeom>
          <a:noFill/>
        </p:spPr>
        <p:txBody>
          <a:bodyPr wrap="square" rtlCol="0">
            <a:spAutoFit/>
          </a:bodyPr>
          <a:lstStyle/>
          <a:p>
            <a:r>
              <a:rPr lang="es-CO" sz="2800" b="1" dirty="0">
                <a:solidFill>
                  <a:srgbClr val="C00040"/>
                </a:solidFill>
                <a:latin typeface="DIN Pro Medium" panose="020B0604020101020102" pitchFamily="34" charset="0"/>
                <a:cs typeface="DIN Pro Medium" panose="020B0604020101020102" pitchFamily="34" charset="0"/>
              </a:rPr>
              <a:t>Métodos Activos:</a:t>
            </a:r>
          </a:p>
        </p:txBody>
      </p:sp>
      <p:sp>
        <p:nvSpPr>
          <p:cNvPr id="10" name="CuadroTexto 9">
            <a:extLst>
              <a:ext uri="{FF2B5EF4-FFF2-40B4-BE49-F238E27FC236}">
                <a16:creationId xmlns:a16="http://schemas.microsoft.com/office/drawing/2014/main" id="{40924FFD-BC34-46AB-9228-57AB7597524F}"/>
              </a:ext>
            </a:extLst>
          </p:cNvPr>
          <p:cNvSpPr txBox="1"/>
          <p:nvPr/>
        </p:nvSpPr>
        <p:spPr>
          <a:xfrm>
            <a:off x="652421" y="2602992"/>
            <a:ext cx="4494245" cy="1754326"/>
          </a:xfrm>
          <a:prstGeom prst="rect">
            <a:avLst/>
          </a:prstGeom>
          <a:noFill/>
        </p:spPr>
        <p:txBody>
          <a:bodyPr wrap="square">
            <a:spAutoFit/>
          </a:bodyPr>
          <a:lstStyle/>
          <a:p>
            <a:r>
              <a:rPr lang="es-CO" dirty="0"/>
              <a:t>Las cámaras </a:t>
            </a:r>
            <a:r>
              <a:rPr lang="es-CO" dirty="0" err="1"/>
              <a:t>ToF</a:t>
            </a:r>
            <a:r>
              <a:rPr lang="es-CO" dirty="0"/>
              <a:t> están basadas en el principio de enviar un pulso de luz y medir en cada uno de los pixeles el tiempo que demora en reflejarse. Usualmente Se mide  el cambio de fase entre la iluminación y la reflexión y luego dicho cambio de fase es traducido a distancia.</a:t>
            </a:r>
          </a:p>
        </p:txBody>
      </p:sp>
      <p:sp>
        <p:nvSpPr>
          <p:cNvPr id="16" name="CuadroTexto 15">
            <a:extLst>
              <a:ext uri="{FF2B5EF4-FFF2-40B4-BE49-F238E27FC236}">
                <a16:creationId xmlns:a16="http://schemas.microsoft.com/office/drawing/2014/main" id="{9C8EFB96-E4B3-4AF8-AB96-F5A01ABE3214}"/>
              </a:ext>
            </a:extLst>
          </p:cNvPr>
          <p:cNvSpPr txBox="1"/>
          <p:nvPr/>
        </p:nvSpPr>
        <p:spPr>
          <a:xfrm>
            <a:off x="3641915" y="1794185"/>
            <a:ext cx="9182355" cy="461665"/>
          </a:xfrm>
          <a:prstGeom prst="rect">
            <a:avLst/>
          </a:prstGeom>
          <a:noFill/>
        </p:spPr>
        <p:txBody>
          <a:bodyPr wrap="square" rtlCol="0">
            <a:spAutoFit/>
          </a:bodyPr>
          <a:lstStyle/>
          <a:p>
            <a:r>
              <a:rPr lang="es-CO" sz="2400" b="1" dirty="0">
                <a:solidFill>
                  <a:srgbClr val="C00040"/>
                </a:solidFill>
                <a:latin typeface="DIN Pro Medium" panose="020B0604020101020102" pitchFamily="34" charset="0"/>
                <a:cs typeface="DIN Pro Medium" panose="020B0604020101020102" pitchFamily="34" charset="0"/>
              </a:rPr>
              <a:t>Tiempo de vuelo(</a:t>
            </a:r>
            <a:r>
              <a:rPr lang="es-CO" sz="2400" b="1" dirty="0" err="1">
                <a:solidFill>
                  <a:srgbClr val="C00040"/>
                </a:solidFill>
                <a:latin typeface="DIN Pro Medium" panose="020B0604020101020102" pitchFamily="34" charset="0"/>
                <a:cs typeface="DIN Pro Medium" panose="020B0604020101020102" pitchFamily="34" charset="0"/>
              </a:rPr>
              <a:t>ToF</a:t>
            </a:r>
            <a:r>
              <a:rPr lang="es-CO" sz="2400" b="1" dirty="0">
                <a:solidFill>
                  <a:srgbClr val="C00040"/>
                </a:solidFill>
                <a:latin typeface="DIN Pro Medium" panose="020B0604020101020102" pitchFamily="34" charset="0"/>
                <a:cs typeface="DIN Pro Medium" panose="020B0604020101020102" pitchFamily="34" charset="0"/>
              </a:rPr>
              <a:t>):</a:t>
            </a:r>
          </a:p>
        </p:txBody>
      </p:sp>
      <p:sp>
        <p:nvSpPr>
          <p:cNvPr id="19" name="CuadroTexto 18">
            <a:extLst>
              <a:ext uri="{FF2B5EF4-FFF2-40B4-BE49-F238E27FC236}">
                <a16:creationId xmlns:a16="http://schemas.microsoft.com/office/drawing/2014/main" id="{23BD108D-2C53-4B85-9D96-732B74CBE88E}"/>
              </a:ext>
            </a:extLst>
          </p:cNvPr>
          <p:cNvSpPr txBox="1"/>
          <p:nvPr/>
        </p:nvSpPr>
        <p:spPr>
          <a:xfrm>
            <a:off x="4011561" y="523713"/>
            <a:ext cx="6445045" cy="923330"/>
          </a:xfrm>
          <a:prstGeom prst="rect">
            <a:avLst/>
          </a:prstGeom>
          <a:noFill/>
        </p:spPr>
        <p:txBody>
          <a:bodyPr wrap="square">
            <a:spAutoFit/>
          </a:bodyPr>
          <a:lstStyle/>
          <a:p>
            <a:r>
              <a:rPr lang="es-CO" dirty="0"/>
              <a:t>Utilizan algún tipo de iluminación controlada para influenciar las características de la escena de donde la distancia o la forma pueden ser calculadas</a:t>
            </a:r>
          </a:p>
        </p:txBody>
      </p:sp>
      <p:pic>
        <p:nvPicPr>
          <p:cNvPr id="7170" name="Picture 2" descr="Time of flight - Wikipedia">
            <a:extLst>
              <a:ext uri="{FF2B5EF4-FFF2-40B4-BE49-F238E27FC236}">
                <a16:creationId xmlns:a16="http://schemas.microsoft.com/office/drawing/2014/main" id="{5D480D42-118E-4285-8216-B7066D5D70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6151" y="2275064"/>
            <a:ext cx="5331634" cy="3554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10805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6655</TotalTime>
  <Words>3994</Words>
  <Application>Microsoft Office PowerPoint</Application>
  <PresentationFormat>Panorámica</PresentationFormat>
  <Paragraphs>136</Paragraphs>
  <Slides>21</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21</vt:i4>
      </vt:variant>
    </vt:vector>
  </HeadingPairs>
  <TitlesOfParts>
    <vt:vector size="27" baseType="lpstr">
      <vt:lpstr>Arial</vt:lpstr>
      <vt:lpstr>Arial Black</vt:lpstr>
      <vt:lpstr>Calibri</vt:lpstr>
      <vt:lpstr>Calibri Light</vt:lpstr>
      <vt:lpstr>DIN Pro Medium</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David Camilo  Navarro Saiz</dc:creator>
  <cp:lastModifiedBy>david navarro</cp:lastModifiedBy>
  <cp:revision>178</cp:revision>
  <dcterms:created xsi:type="dcterms:W3CDTF">2020-08-21T23:46:37Z</dcterms:created>
  <dcterms:modified xsi:type="dcterms:W3CDTF">2021-04-29T18:42:28Z</dcterms:modified>
</cp:coreProperties>
</file>

<file path=docProps/thumbnail.jpeg>
</file>